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Abril Fatface" panose="020B0604020202020204" charset="-94"/>
      <p:regular r:id="rId18"/>
    </p:embeddedFont>
    <p:embeddedFont>
      <p:font typeface="Arimo Bold" panose="020B0604020202020204" charset="0"/>
      <p:regular r:id="rId19"/>
    </p:embeddedFont>
    <p:embeddedFont>
      <p:font typeface="Bobby Jones" panose="020B0604020202020204" charset="0"/>
      <p:regular r:id="rId20"/>
    </p:embeddedFont>
    <p:embeddedFont>
      <p:font typeface="Calibri" panose="020F0502020204030204" pitchFamily="34" charset="0"/>
      <p:regular r:id="rId21"/>
      <p:bold r:id="rId22"/>
      <p:italic r:id="rId23"/>
      <p:boldItalic r:id="rId24"/>
    </p:embeddedFont>
    <p:embeddedFont>
      <p:font typeface="DejaVu Serif Bold" panose="02060803050605020204" pitchFamily="18" charset="0"/>
      <p:regular r:id="rId25"/>
      <p:bold r:id="rId26"/>
    </p:embeddedFont>
    <p:embeddedFont>
      <p:font typeface="Livvic" panose="020B0604020202020204" charset="-94"/>
      <p:regular r:id="rId27"/>
    </p:embeddedFont>
    <p:embeddedFont>
      <p:font typeface="Livvic Bold" panose="020B0604020202020204" charset="-94"/>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7" d="100"/>
          <a:sy n="57" d="100"/>
        </p:scale>
        <p:origin x="387" y="1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35.sv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64848"/>
        </a:solidFill>
        <a:effectLst/>
      </p:bgPr>
    </p:bg>
    <p:spTree>
      <p:nvGrpSpPr>
        <p:cNvPr id="1" name=""/>
        <p:cNvGrpSpPr/>
        <p:nvPr/>
      </p:nvGrpSpPr>
      <p:grpSpPr>
        <a:xfrm>
          <a:off x="0" y="0"/>
          <a:ext cx="0" cy="0"/>
          <a:chOff x="0" y="0"/>
          <a:chExt cx="0" cy="0"/>
        </a:xfrm>
      </p:grpSpPr>
      <p:sp>
        <p:nvSpPr>
          <p:cNvPr id="2" name="Freeform 2"/>
          <p:cNvSpPr/>
          <p:nvPr/>
        </p:nvSpPr>
        <p:spPr>
          <a:xfrm>
            <a:off x="2668042" y="3647860"/>
            <a:ext cx="12442357" cy="5466240"/>
          </a:xfrm>
          <a:custGeom>
            <a:avLst/>
            <a:gdLst/>
            <a:ahLst/>
            <a:cxnLst/>
            <a:rect l="l" t="t" r="r" b="b"/>
            <a:pathLst>
              <a:path w="12442357" h="5466240">
                <a:moveTo>
                  <a:pt x="0" y="0"/>
                </a:moveTo>
                <a:lnTo>
                  <a:pt x="12442357" y="0"/>
                </a:lnTo>
                <a:lnTo>
                  <a:pt x="12442357" y="5466240"/>
                </a:lnTo>
                <a:lnTo>
                  <a:pt x="0" y="5466240"/>
                </a:lnTo>
                <a:lnTo>
                  <a:pt x="0" y="0"/>
                </a:lnTo>
                <a:close/>
              </a:path>
            </a:pathLst>
          </a:custGeom>
          <a:blipFill>
            <a:blip r:embed="rId2"/>
            <a:stretch>
              <a:fillRect t="-1291"/>
            </a:stretch>
          </a:blipFill>
        </p:spPr>
      </p:sp>
      <p:sp>
        <p:nvSpPr>
          <p:cNvPr id="3" name="TextBox 3"/>
          <p:cNvSpPr txBox="1"/>
          <p:nvPr/>
        </p:nvSpPr>
        <p:spPr>
          <a:xfrm>
            <a:off x="1028700" y="1039745"/>
            <a:ext cx="15721041" cy="2353906"/>
          </a:xfrm>
          <a:prstGeom prst="rect">
            <a:avLst/>
          </a:prstGeom>
        </p:spPr>
        <p:txBody>
          <a:bodyPr lIns="0" tIns="0" rIns="0" bIns="0" rtlCol="0" anchor="t">
            <a:spAutoFit/>
          </a:bodyPr>
          <a:lstStyle/>
          <a:p>
            <a:pPr algn="ctr">
              <a:lnSpc>
                <a:spcPts val="9382"/>
              </a:lnSpc>
            </a:pPr>
            <a:r>
              <a:rPr lang="en-US" sz="6701">
                <a:solidFill>
                  <a:srgbClr val="CACACA"/>
                </a:solidFill>
                <a:latin typeface="Bobby Jones"/>
                <a:ea typeface="Bobby Jones"/>
                <a:cs typeface="Bobby Jones"/>
                <a:sym typeface="Bobby Jones"/>
              </a:rPr>
              <a:t>AKCİĞER GÖRÜNTÜLERİNDEN CNN MODELİ KULLANARAK PNÖMONİ TESPİTİ </a:t>
            </a:r>
          </a:p>
        </p:txBody>
      </p:sp>
      <p:sp>
        <p:nvSpPr>
          <p:cNvPr id="4" name="TextBox 4"/>
          <p:cNvSpPr txBox="1"/>
          <p:nvPr/>
        </p:nvSpPr>
        <p:spPr>
          <a:xfrm>
            <a:off x="15213385" y="7137859"/>
            <a:ext cx="2882215" cy="1771015"/>
          </a:xfrm>
          <a:prstGeom prst="rect">
            <a:avLst/>
          </a:prstGeom>
        </p:spPr>
        <p:txBody>
          <a:bodyPr lIns="0" tIns="0" rIns="0" bIns="0" rtlCol="0" anchor="t">
            <a:spAutoFit/>
          </a:bodyPr>
          <a:lstStyle/>
          <a:p>
            <a:pPr algn="ctr">
              <a:lnSpc>
                <a:spcPts val="4759"/>
              </a:lnSpc>
            </a:pPr>
            <a:r>
              <a:rPr lang="en-US" sz="3399">
                <a:solidFill>
                  <a:srgbClr val="CACACA"/>
                </a:solidFill>
                <a:latin typeface="Livvic"/>
                <a:ea typeface="Livvic"/>
                <a:cs typeface="Livvic"/>
                <a:sym typeface="Livvic"/>
              </a:rPr>
              <a:t>YAREN YALINBAŞ</a:t>
            </a:r>
          </a:p>
          <a:p>
            <a:pPr algn="ctr">
              <a:lnSpc>
                <a:spcPts val="4759"/>
              </a:lnSpc>
            </a:pPr>
            <a:r>
              <a:rPr lang="en-US" sz="3399">
                <a:solidFill>
                  <a:srgbClr val="CACACA"/>
                </a:solidFill>
                <a:latin typeface="Livvic"/>
                <a:ea typeface="Livvic"/>
                <a:cs typeface="Livvic"/>
                <a:sym typeface="Livvic"/>
              </a:rPr>
              <a:t>220212007</a:t>
            </a:r>
          </a:p>
        </p:txBody>
      </p:sp>
      <p:sp>
        <p:nvSpPr>
          <p:cNvPr id="5" name="TextBox 5"/>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CACACA"/>
                </a:solidFill>
                <a:latin typeface="Abril Fatface"/>
                <a:ea typeface="Abril Fatface"/>
                <a:cs typeface="Abril Fatface"/>
                <a:sym typeface="Abril Fatface"/>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713D3D"/>
        </a:solidFill>
        <a:effectLst/>
      </p:bgPr>
    </p:bg>
    <p:spTree>
      <p:nvGrpSpPr>
        <p:cNvPr id="1" name=""/>
        <p:cNvGrpSpPr/>
        <p:nvPr/>
      </p:nvGrpSpPr>
      <p:grpSpPr>
        <a:xfrm>
          <a:off x="0" y="0"/>
          <a:ext cx="0" cy="0"/>
          <a:chOff x="0" y="0"/>
          <a:chExt cx="0" cy="0"/>
        </a:xfrm>
      </p:grpSpPr>
      <p:sp>
        <p:nvSpPr>
          <p:cNvPr id="2" name="Freeform 2"/>
          <p:cNvSpPr/>
          <p:nvPr/>
        </p:nvSpPr>
        <p:spPr>
          <a:xfrm>
            <a:off x="7713880" y="5264293"/>
            <a:ext cx="10574120" cy="5022707"/>
          </a:xfrm>
          <a:custGeom>
            <a:avLst/>
            <a:gdLst/>
            <a:ahLst/>
            <a:cxnLst/>
            <a:rect l="l" t="t" r="r" b="b"/>
            <a:pathLst>
              <a:path w="10574120" h="5022707">
                <a:moveTo>
                  <a:pt x="0" y="0"/>
                </a:moveTo>
                <a:lnTo>
                  <a:pt x="10574120" y="0"/>
                </a:lnTo>
                <a:lnTo>
                  <a:pt x="10574120" y="5022707"/>
                </a:lnTo>
                <a:lnTo>
                  <a:pt x="0" y="5022707"/>
                </a:lnTo>
                <a:lnTo>
                  <a:pt x="0" y="0"/>
                </a:lnTo>
                <a:close/>
              </a:path>
            </a:pathLst>
          </a:custGeom>
          <a:blipFill>
            <a:blip r:embed="rId2"/>
            <a:stretch>
              <a:fillRect/>
            </a:stretch>
          </a:blipFill>
        </p:spPr>
      </p:sp>
      <p:sp>
        <p:nvSpPr>
          <p:cNvPr id="3" name="TextBox 3"/>
          <p:cNvSpPr txBox="1"/>
          <p:nvPr/>
        </p:nvSpPr>
        <p:spPr>
          <a:xfrm>
            <a:off x="7366613" y="328391"/>
            <a:ext cx="10921387" cy="4930775"/>
          </a:xfrm>
          <a:prstGeom prst="rect">
            <a:avLst/>
          </a:prstGeom>
        </p:spPr>
        <p:txBody>
          <a:bodyPr lIns="0" tIns="0" rIns="0" bIns="0" rtlCol="0" anchor="t">
            <a:spAutoFit/>
          </a:bodyPr>
          <a:lstStyle/>
          <a:p>
            <a:pPr algn="l">
              <a:lnSpc>
                <a:spcPts val="2800"/>
              </a:lnSpc>
              <a:spcBef>
                <a:spcPct val="0"/>
              </a:spcBef>
            </a:pPr>
            <a:r>
              <a:rPr lang="en-US" sz="2000" b="1">
                <a:solidFill>
                  <a:srgbClr val="EFE7DD"/>
                </a:solidFill>
                <a:latin typeface="Livvic Bold"/>
                <a:ea typeface="Livvic Bold"/>
                <a:cs typeface="Livvic Bold"/>
                <a:sym typeface="Livvic Bold"/>
              </a:rPr>
              <a:t>Doğrulama Verisi ('ValidationData', valData):</a:t>
            </a:r>
          </a:p>
          <a:p>
            <a:pPr algn="l">
              <a:lnSpc>
                <a:spcPts val="2800"/>
              </a:lnSpc>
              <a:spcBef>
                <a:spcPct val="0"/>
              </a:spcBef>
            </a:pPr>
            <a:r>
              <a:rPr lang="en-US" sz="2000">
                <a:solidFill>
                  <a:srgbClr val="EFE7DD"/>
                </a:solidFill>
                <a:latin typeface="Livvic"/>
                <a:ea typeface="Livvic"/>
                <a:cs typeface="Livvic"/>
                <a:sym typeface="Livvic"/>
              </a:rPr>
              <a:t>Eğitim sırasında model, doğrulama veri seti kullanarak performansını düzenli olarak kontrol eder.</a:t>
            </a:r>
          </a:p>
          <a:p>
            <a:pPr algn="l">
              <a:lnSpc>
                <a:spcPts val="2800"/>
              </a:lnSpc>
              <a:spcBef>
                <a:spcPct val="0"/>
              </a:spcBef>
            </a:pPr>
            <a:r>
              <a:rPr lang="en-US" sz="2000">
                <a:solidFill>
                  <a:srgbClr val="EFE7DD"/>
                </a:solidFill>
                <a:latin typeface="Livvic"/>
                <a:ea typeface="Livvic"/>
                <a:cs typeface="Livvic"/>
                <a:sym typeface="Livvic"/>
              </a:rPr>
              <a:t>Bu veri seti modelin eğitimi sırasında görmediği için genelleme başarımını ölçer.</a:t>
            </a:r>
          </a:p>
          <a:p>
            <a:pPr algn="l">
              <a:lnSpc>
                <a:spcPts val="2800"/>
              </a:lnSpc>
              <a:spcBef>
                <a:spcPct val="0"/>
              </a:spcBef>
            </a:pPr>
            <a:endParaRPr lang="en-US" sz="2000">
              <a:solidFill>
                <a:srgbClr val="EFE7DD"/>
              </a:solidFill>
              <a:latin typeface="Livvic"/>
              <a:ea typeface="Livvic"/>
              <a:cs typeface="Livvic"/>
              <a:sym typeface="Livvic"/>
            </a:endParaRPr>
          </a:p>
          <a:p>
            <a:pPr algn="l">
              <a:lnSpc>
                <a:spcPts val="2800"/>
              </a:lnSpc>
              <a:spcBef>
                <a:spcPct val="0"/>
              </a:spcBef>
            </a:pPr>
            <a:r>
              <a:rPr lang="en-US" sz="2000" b="1">
                <a:solidFill>
                  <a:srgbClr val="EFE7DD"/>
                </a:solidFill>
                <a:latin typeface="Livvic Bold"/>
                <a:ea typeface="Livvic Bold"/>
                <a:cs typeface="Livvic Bold"/>
                <a:sym typeface="Livvic Bold"/>
              </a:rPr>
              <a:t>Doğrulama Frekansı ('ValidationFrequency', 10):</a:t>
            </a:r>
          </a:p>
          <a:p>
            <a:pPr algn="l">
              <a:lnSpc>
                <a:spcPts val="2800"/>
              </a:lnSpc>
              <a:spcBef>
                <a:spcPct val="0"/>
              </a:spcBef>
            </a:pPr>
            <a:r>
              <a:rPr lang="en-US" sz="2000">
                <a:solidFill>
                  <a:srgbClr val="EFE7DD"/>
                </a:solidFill>
                <a:latin typeface="Livvic"/>
                <a:ea typeface="Livvic"/>
                <a:cs typeface="Livvic"/>
                <a:sym typeface="Livvic"/>
              </a:rPr>
              <a:t>Model, her 10 iterasyonda bir doğrulama veri setindeki başarımını kontrol eder.</a:t>
            </a:r>
          </a:p>
          <a:p>
            <a:pPr algn="l">
              <a:lnSpc>
                <a:spcPts val="2800"/>
              </a:lnSpc>
              <a:spcBef>
                <a:spcPct val="0"/>
              </a:spcBef>
            </a:pPr>
            <a:r>
              <a:rPr lang="en-US" sz="2000">
                <a:solidFill>
                  <a:srgbClr val="EFE7DD"/>
                </a:solidFill>
                <a:latin typeface="Livvic"/>
                <a:ea typeface="Livvic"/>
                <a:cs typeface="Livvic"/>
                <a:sym typeface="Livvic"/>
              </a:rPr>
              <a:t>Bu, eğitim sürecinde modelin performansını erken gözlemlemek için kullanılır.</a:t>
            </a:r>
          </a:p>
          <a:p>
            <a:pPr algn="l">
              <a:lnSpc>
                <a:spcPts val="2800"/>
              </a:lnSpc>
              <a:spcBef>
                <a:spcPct val="0"/>
              </a:spcBef>
            </a:pPr>
            <a:endParaRPr lang="en-US" sz="2000">
              <a:solidFill>
                <a:srgbClr val="EFE7DD"/>
              </a:solidFill>
              <a:latin typeface="Livvic"/>
              <a:ea typeface="Livvic"/>
              <a:cs typeface="Livvic"/>
              <a:sym typeface="Livvic"/>
            </a:endParaRPr>
          </a:p>
          <a:p>
            <a:pPr algn="l">
              <a:lnSpc>
                <a:spcPts val="2800"/>
              </a:lnSpc>
              <a:spcBef>
                <a:spcPct val="0"/>
              </a:spcBef>
            </a:pPr>
            <a:r>
              <a:rPr lang="en-US" sz="2000" b="1">
                <a:solidFill>
                  <a:srgbClr val="EFE7DD"/>
                </a:solidFill>
                <a:latin typeface="Livvic Bold"/>
                <a:ea typeface="Livvic Bold"/>
                <a:cs typeface="Livvic Bold"/>
                <a:sym typeface="Livvic Bold"/>
              </a:rPr>
              <a:t>Verbosity ve Eğitim Grafikleri ('Verbose', true, 'Plots', 'training-progress'):</a:t>
            </a:r>
          </a:p>
          <a:p>
            <a:pPr algn="l">
              <a:lnSpc>
                <a:spcPts val="2800"/>
              </a:lnSpc>
              <a:spcBef>
                <a:spcPct val="0"/>
              </a:spcBef>
            </a:pPr>
            <a:r>
              <a:rPr lang="en-US" sz="2000">
                <a:solidFill>
                  <a:srgbClr val="EFE7DD"/>
                </a:solidFill>
                <a:latin typeface="Livvic"/>
                <a:ea typeface="Livvic"/>
                <a:cs typeface="Livvic"/>
                <a:sym typeface="Livvic"/>
              </a:rPr>
              <a:t>Eğitim sırasında ilerleme bilgileri konsola yazdırılır.</a:t>
            </a:r>
          </a:p>
          <a:p>
            <a:pPr algn="l">
              <a:lnSpc>
                <a:spcPts val="2800"/>
              </a:lnSpc>
              <a:spcBef>
                <a:spcPct val="0"/>
              </a:spcBef>
            </a:pPr>
            <a:r>
              <a:rPr lang="en-US" sz="2000">
                <a:solidFill>
                  <a:srgbClr val="EFE7DD"/>
                </a:solidFill>
                <a:latin typeface="Livvic"/>
                <a:ea typeface="Livvic"/>
                <a:cs typeface="Livvic"/>
                <a:sym typeface="Livvic"/>
              </a:rPr>
              <a:t>Ayrıca eğitim ve doğrulama doğruluklarının grafiksel olarak izlenmesini sağlayan bir arayüz açılır.</a:t>
            </a:r>
          </a:p>
          <a:p>
            <a:pPr algn="l">
              <a:lnSpc>
                <a:spcPts val="2800"/>
              </a:lnSpc>
              <a:spcBef>
                <a:spcPct val="0"/>
              </a:spcBef>
            </a:pPr>
            <a:r>
              <a:rPr lang="en-US" sz="2000" b="1">
                <a:solidFill>
                  <a:srgbClr val="EFE7DD"/>
                </a:solidFill>
                <a:latin typeface="Livvic Bold"/>
                <a:ea typeface="Livvic Bold"/>
                <a:cs typeface="Livvic Bold"/>
                <a:sym typeface="Livvic Bold"/>
              </a:rPr>
              <a:t>Erken Durma Fonksiyonu ('OutputFcn', @(info) stopIfAccuracyNotImproving(info, 5)):</a:t>
            </a:r>
          </a:p>
          <a:p>
            <a:pPr algn="l">
              <a:lnSpc>
                <a:spcPts val="2800"/>
              </a:lnSpc>
              <a:spcBef>
                <a:spcPct val="0"/>
              </a:spcBef>
            </a:pPr>
            <a:endParaRPr lang="en-US" sz="2000" b="1">
              <a:solidFill>
                <a:srgbClr val="EFE7DD"/>
              </a:solidFill>
              <a:latin typeface="Livvic Bold"/>
              <a:ea typeface="Livvic Bold"/>
              <a:cs typeface="Livvic Bold"/>
              <a:sym typeface="Livvic Bold"/>
            </a:endParaRPr>
          </a:p>
        </p:txBody>
      </p:sp>
      <p:sp>
        <p:nvSpPr>
          <p:cNvPr id="4" name="TextBox 4"/>
          <p:cNvSpPr txBox="1"/>
          <p:nvPr/>
        </p:nvSpPr>
        <p:spPr>
          <a:xfrm>
            <a:off x="267090" y="266270"/>
            <a:ext cx="6892371" cy="10020730"/>
          </a:xfrm>
          <a:prstGeom prst="rect">
            <a:avLst/>
          </a:prstGeom>
        </p:spPr>
        <p:txBody>
          <a:bodyPr lIns="0" tIns="0" rIns="0" bIns="0" rtlCol="0" anchor="t">
            <a:spAutoFit/>
          </a:bodyPr>
          <a:lstStyle/>
          <a:p>
            <a:pPr algn="l">
              <a:lnSpc>
                <a:spcPts val="3064"/>
              </a:lnSpc>
              <a:spcBef>
                <a:spcPct val="0"/>
              </a:spcBef>
            </a:pPr>
            <a:r>
              <a:rPr lang="en-US" sz="2188" b="1" dirty="0" err="1">
                <a:solidFill>
                  <a:srgbClr val="EDE9DD"/>
                </a:solidFill>
                <a:latin typeface="Livvic Bold"/>
                <a:ea typeface="Livvic Bold"/>
                <a:cs typeface="Livvic Bold"/>
                <a:sym typeface="Livvic Bold"/>
              </a:rPr>
              <a:t>Optimizasyon</a:t>
            </a:r>
            <a:r>
              <a:rPr lang="en-US" sz="2188" b="1" dirty="0">
                <a:solidFill>
                  <a:srgbClr val="EDE9DD"/>
                </a:solidFill>
                <a:latin typeface="Livvic Bold"/>
                <a:ea typeface="Livvic Bold"/>
                <a:cs typeface="Livvic Bold"/>
                <a:sym typeface="Livvic Bold"/>
              </a:rPr>
              <a:t> </a:t>
            </a:r>
            <a:r>
              <a:rPr lang="en-US" sz="2188" b="1" dirty="0" err="1">
                <a:solidFill>
                  <a:srgbClr val="EDE9DD"/>
                </a:solidFill>
                <a:latin typeface="Livvic Bold"/>
                <a:ea typeface="Livvic Bold"/>
                <a:cs typeface="Livvic Bold"/>
                <a:sym typeface="Livvic Bold"/>
              </a:rPr>
              <a:t>Algoritması</a:t>
            </a:r>
            <a:r>
              <a:rPr lang="en-US" sz="2188" b="1" dirty="0">
                <a:solidFill>
                  <a:srgbClr val="EDE9DD"/>
                </a:solidFill>
                <a:latin typeface="Livvic Bold"/>
                <a:ea typeface="Livvic Bold"/>
                <a:cs typeface="Livvic Bold"/>
                <a:sym typeface="Livvic Bold"/>
              </a:rPr>
              <a:t> ('</a:t>
            </a:r>
            <a:r>
              <a:rPr lang="en-US" sz="2188" b="1" dirty="0" err="1">
                <a:solidFill>
                  <a:srgbClr val="EDE9DD"/>
                </a:solidFill>
                <a:latin typeface="Livvic Bold"/>
                <a:ea typeface="Livvic Bold"/>
                <a:cs typeface="Livvic Bold"/>
                <a:sym typeface="Livvic Bold"/>
              </a:rPr>
              <a:t>adam</a:t>
            </a:r>
            <a:r>
              <a:rPr lang="en-US" sz="2188" b="1" dirty="0">
                <a:solidFill>
                  <a:srgbClr val="EDE9DD"/>
                </a:solidFill>
                <a:latin typeface="Livvic Bold"/>
                <a:ea typeface="Livvic Bold"/>
                <a:cs typeface="Livvic Bold"/>
                <a:sym typeface="Livvic Bold"/>
              </a:rPr>
              <a:t>'):</a:t>
            </a:r>
          </a:p>
          <a:p>
            <a:pPr algn="l">
              <a:lnSpc>
                <a:spcPts val="3064"/>
              </a:lnSpc>
              <a:spcBef>
                <a:spcPct val="0"/>
              </a:spcBef>
            </a:pPr>
            <a:r>
              <a:rPr lang="en-US" sz="2188" dirty="0">
                <a:solidFill>
                  <a:srgbClr val="EDE9DD"/>
                </a:solidFill>
                <a:latin typeface="Livvic"/>
                <a:ea typeface="Livvic"/>
                <a:cs typeface="Livvic"/>
                <a:sym typeface="Livvic"/>
              </a:rPr>
              <a:t>Model, </a:t>
            </a:r>
            <a:r>
              <a:rPr lang="en-US" sz="2188" dirty="0" err="1">
                <a:solidFill>
                  <a:srgbClr val="EDE9DD"/>
                </a:solidFill>
                <a:latin typeface="Livvic"/>
                <a:ea typeface="Livvic"/>
                <a:cs typeface="Livvic"/>
                <a:sym typeface="Livvic"/>
              </a:rPr>
              <a:t>ağırlıklarını</a:t>
            </a:r>
            <a:r>
              <a:rPr lang="en-US" sz="2188" dirty="0">
                <a:solidFill>
                  <a:srgbClr val="EDE9DD"/>
                </a:solidFill>
                <a:latin typeface="Livvic"/>
                <a:ea typeface="Livvic"/>
                <a:cs typeface="Livvic"/>
                <a:sym typeface="Livvic"/>
              </a:rPr>
              <a:t> </a:t>
            </a:r>
            <a:r>
              <a:rPr lang="en-US" sz="2188" dirty="0" err="1">
                <a:solidFill>
                  <a:srgbClr val="EDE9DD"/>
                </a:solidFill>
                <a:latin typeface="Livvic"/>
                <a:ea typeface="Livvic"/>
                <a:cs typeface="Livvic"/>
                <a:sym typeface="Livvic"/>
              </a:rPr>
              <a:t>güncellemek</a:t>
            </a:r>
            <a:r>
              <a:rPr lang="en-US" sz="2188" dirty="0">
                <a:solidFill>
                  <a:srgbClr val="EDE9DD"/>
                </a:solidFill>
                <a:latin typeface="Livvic"/>
                <a:ea typeface="Livvic"/>
                <a:cs typeface="Livvic"/>
                <a:sym typeface="Livvic"/>
              </a:rPr>
              <a:t> </a:t>
            </a:r>
            <a:r>
              <a:rPr lang="en-US" sz="2188" dirty="0" err="1">
                <a:solidFill>
                  <a:srgbClr val="EDE9DD"/>
                </a:solidFill>
                <a:latin typeface="Livvic"/>
                <a:ea typeface="Livvic"/>
                <a:cs typeface="Livvic"/>
                <a:sym typeface="Livvic"/>
              </a:rPr>
              <a:t>için</a:t>
            </a:r>
            <a:r>
              <a:rPr lang="en-US" sz="2188" dirty="0">
                <a:solidFill>
                  <a:srgbClr val="EDE9DD"/>
                </a:solidFill>
                <a:latin typeface="Livvic"/>
                <a:ea typeface="Livvic"/>
                <a:cs typeface="Livvic"/>
                <a:sym typeface="Livvic"/>
              </a:rPr>
              <a:t> Adam </a:t>
            </a:r>
            <a:r>
              <a:rPr lang="en-US" sz="2188" dirty="0" err="1">
                <a:solidFill>
                  <a:srgbClr val="EDE9DD"/>
                </a:solidFill>
                <a:latin typeface="Livvic"/>
                <a:ea typeface="Livvic"/>
                <a:cs typeface="Livvic"/>
                <a:sym typeface="Livvic"/>
              </a:rPr>
              <a:t>optimizasyon</a:t>
            </a:r>
            <a:r>
              <a:rPr lang="en-US" sz="2188" dirty="0">
                <a:solidFill>
                  <a:srgbClr val="EDE9DD"/>
                </a:solidFill>
                <a:latin typeface="Livvic"/>
                <a:ea typeface="Livvic"/>
                <a:cs typeface="Livvic"/>
                <a:sym typeface="Livvic"/>
              </a:rPr>
              <a:t> </a:t>
            </a:r>
            <a:r>
              <a:rPr lang="en-US" sz="2188" dirty="0" err="1">
                <a:solidFill>
                  <a:srgbClr val="EDE9DD"/>
                </a:solidFill>
                <a:latin typeface="Livvic"/>
                <a:ea typeface="Livvic"/>
                <a:cs typeface="Livvic"/>
                <a:sym typeface="Livvic"/>
              </a:rPr>
              <a:t>algoritmasını</a:t>
            </a:r>
            <a:r>
              <a:rPr lang="en-US" sz="2188" dirty="0">
                <a:solidFill>
                  <a:srgbClr val="EDE9DD"/>
                </a:solidFill>
                <a:latin typeface="Livvic"/>
                <a:ea typeface="Livvic"/>
                <a:cs typeface="Livvic"/>
                <a:sym typeface="Livvic"/>
              </a:rPr>
              <a:t> </a:t>
            </a:r>
            <a:r>
              <a:rPr lang="en-US" sz="2188" dirty="0" err="1">
                <a:solidFill>
                  <a:srgbClr val="EDE9DD"/>
                </a:solidFill>
                <a:latin typeface="Livvic"/>
                <a:ea typeface="Livvic"/>
                <a:cs typeface="Livvic"/>
                <a:sym typeface="Livvic"/>
              </a:rPr>
              <a:t>kullanır</a:t>
            </a:r>
            <a:r>
              <a:rPr lang="en-US" sz="2188" dirty="0">
                <a:solidFill>
                  <a:srgbClr val="EDE9DD"/>
                </a:solidFill>
                <a:latin typeface="Livvic"/>
                <a:ea typeface="Livvic"/>
                <a:cs typeface="Livvic"/>
                <a:sym typeface="Livvic"/>
              </a:rPr>
              <a:t>.</a:t>
            </a:r>
          </a:p>
          <a:p>
            <a:pPr algn="l">
              <a:lnSpc>
                <a:spcPts val="3064"/>
              </a:lnSpc>
              <a:spcBef>
                <a:spcPct val="0"/>
              </a:spcBef>
            </a:pPr>
            <a:r>
              <a:rPr lang="en-US" sz="2188" dirty="0">
                <a:solidFill>
                  <a:srgbClr val="EDE9DD"/>
                </a:solidFill>
                <a:latin typeface="Livvic"/>
                <a:ea typeface="Livvic"/>
                <a:cs typeface="Livvic"/>
                <a:sym typeface="Livvic"/>
              </a:rPr>
              <a:t>Bu </a:t>
            </a:r>
            <a:r>
              <a:rPr lang="en-US" sz="2188" dirty="0" err="1">
                <a:solidFill>
                  <a:srgbClr val="EDE9DD"/>
                </a:solidFill>
                <a:latin typeface="Livvic"/>
                <a:ea typeface="Livvic"/>
                <a:cs typeface="Livvic"/>
                <a:sym typeface="Livvic"/>
              </a:rPr>
              <a:t>algoritma</a:t>
            </a:r>
            <a:r>
              <a:rPr lang="en-US" sz="2188" dirty="0">
                <a:solidFill>
                  <a:srgbClr val="EDE9DD"/>
                </a:solidFill>
                <a:latin typeface="Livvic"/>
                <a:ea typeface="Livvic"/>
                <a:cs typeface="Livvic"/>
                <a:sym typeface="Livvic"/>
              </a:rPr>
              <a:t>, </a:t>
            </a:r>
            <a:r>
              <a:rPr lang="en-US" sz="2188" dirty="0" err="1">
                <a:solidFill>
                  <a:srgbClr val="EDE9DD"/>
                </a:solidFill>
                <a:latin typeface="Livvic"/>
                <a:ea typeface="Livvic"/>
                <a:cs typeface="Livvic"/>
                <a:sym typeface="Livvic"/>
              </a:rPr>
              <a:t>adaptif</a:t>
            </a:r>
            <a:r>
              <a:rPr lang="en-US" sz="2188" dirty="0">
                <a:solidFill>
                  <a:srgbClr val="EDE9DD"/>
                </a:solidFill>
                <a:latin typeface="Livvic"/>
                <a:ea typeface="Livvic"/>
                <a:cs typeface="Livvic"/>
                <a:sym typeface="Livvic"/>
              </a:rPr>
              <a:t> </a:t>
            </a:r>
            <a:r>
              <a:rPr lang="en-US" sz="2188" dirty="0" err="1">
                <a:solidFill>
                  <a:srgbClr val="EDE9DD"/>
                </a:solidFill>
                <a:latin typeface="Livvic"/>
                <a:ea typeface="Livvic"/>
                <a:cs typeface="Livvic"/>
                <a:sym typeface="Livvic"/>
              </a:rPr>
              <a:t>öğrenme</a:t>
            </a:r>
            <a:r>
              <a:rPr lang="en-US" sz="2188" dirty="0">
                <a:solidFill>
                  <a:srgbClr val="EDE9DD"/>
                </a:solidFill>
                <a:latin typeface="Livvic"/>
                <a:ea typeface="Livvic"/>
                <a:cs typeface="Livvic"/>
                <a:sym typeface="Livvic"/>
              </a:rPr>
              <a:t> </a:t>
            </a:r>
            <a:r>
              <a:rPr lang="en-US" sz="2188" dirty="0" err="1">
                <a:solidFill>
                  <a:srgbClr val="EDE9DD"/>
                </a:solidFill>
                <a:latin typeface="Livvic"/>
                <a:ea typeface="Livvic"/>
                <a:cs typeface="Livvic"/>
                <a:sym typeface="Livvic"/>
              </a:rPr>
              <a:t>oranı</a:t>
            </a:r>
            <a:r>
              <a:rPr lang="en-US" sz="2188" dirty="0">
                <a:solidFill>
                  <a:srgbClr val="EDE9DD"/>
                </a:solidFill>
                <a:latin typeface="Livvic"/>
                <a:ea typeface="Livvic"/>
                <a:cs typeface="Livvic"/>
                <a:sym typeface="Livvic"/>
              </a:rPr>
              <a:t> </a:t>
            </a:r>
            <a:r>
              <a:rPr lang="en-US" sz="2188" dirty="0" err="1">
                <a:solidFill>
                  <a:srgbClr val="EDE9DD"/>
                </a:solidFill>
                <a:latin typeface="Livvic"/>
                <a:ea typeface="Livvic"/>
                <a:cs typeface="Livvic"/>
                <a:sym typeface="Livvic"/>
              </a:rPr>
              <a:t>ve</a:t>
            </a:r>
            <a:r>
              <a:rPr lang="en-US" sz="2188" dirty="0">
                <a:solidFill>
                  <a:srgbClr val="EDE9DD"/>
                </a:solidFill>
                <a:latin typeface="Livvic"/>
                <a:ea typeface="Livvic"/>
                <a:cs typeface="Livvic"/>
                <a:sym typeface="Livvic"/>
              </a:rPr>
              <a:t> </a:t>
            </a:r>
            <a:r>
              <a:rPr lang="en-US" sz="2188" dirty="0" err="1">
                <a:solidFill>
                  <a:srgbClr val="EDE9DD"/>
                </a:solidFill>
                <a:latin typeface="Livvic"/>
                <a:ea typeface="Livvic"/>
                <a:cs typeface="Livvic"/>
                <a:sym typeface="Livvic"/>
              </a:rPr>
              <a:t>momentumu</a:t>
            </a:r>
            <a:r>
              <a:rPr lang="en-US" sz="2188" dirty="0">
                <a:solidFill>
                  <a:srgbClr val="EDE9DD"/>
                </a:solidFill>
                <a:latin typeface="Livvic"/>
                <a:ea typeface="Livvic"/>
                <a:cs typeface="Livvic"/>
                <a:sym typeface="Livvic"/>
              </a:rPr>
              <a:t> </a:t>
            </a:r>
            <a:r>
              <a:rPr lang="en-US" sz="2188" dirty="0" err="1">
                <a:solidFill>
                  <a:srgbClr val="EDE9DD"/>
                </a:solidFill>
                <a:latin typeface="Livvic"/>
                <a:ea typeface="Livvic"/>
                <a:cs typeface="Livvic"/>
                <a:sym typeface="Livvic"/>
              </a:rPr>
              <a:t>birleştirerek</a:t>
            </a:r>
            <a:r>
              <a:rPr lang="en-US" sz="2188" dirty="0">
                <a:solidFill>
                  <a:srgbClr val="EDE9DD"/>
                </a:solidFill>
                <a:latin typeface="Livvic"/>
                <a:ea typeface="Livvic"/>
                <a:cs typeface="Livvic"/>
                <a:sym typeface="Livvic"/>
              </a:rPr>
              <a:t> </a:t>
            </a:r>
            <a:r>
              <a:rPr lang="en-US" sz="2188" dirty="0" err="1">
                <a:solidFill>
                  <a:srgbClr val="EDE9DD"/>
                </a:solidFill>
                <a:latin typeface="Livvic"/>
                <a:ea typeface="Livvic"/>
                <a:cs typeface="Livvic"/>
                <a:sym typeface="Livvic"/>
              </a:rPr>
              <a:t>eğitim</a:t>
            </a:r>
            <a:r>
              <a:rPr lang="en-US" sz="2188" dirty="0">
                <a:solidFill>
                  <a:srgbClr val="EDE9DD"/>
                </a:solidFill>
                <a:latin typeface="Livvic"/>
                <a:ea typeface="Livvic"/>
                <a:cs typeface="Livvic"/>
                <a:sym typeface="Livvic"/>
              </a:rPr>
              <a:t> </a:t>
            </a:r>
            <a:r>
              <a:rPr lang="en-US" sz="2188" dirty="0" err="1">
                <a:solidFill>
                  <a:srgbClr val="EDE9DD"/>
                </a:solidFill>
                <a:latin typeface="Livvic"/>
                <a:ea typeface="Livvic"/>
                <a:cs typeface="Livvic"/>
                <a:sym typeface="Livvic"/>
              </a:rPr>
              <a:t>sürecinde</a:t>
            </a:r>
            <a:r>
              <a:rPr lang="en-US" sz="2188" dirty="0">
                <a:solidFill>
                  <a:srgbClr val="EDE9DD"/>
                </a:solidFill>
                <a:latin typeface="Livvic"/>
                <a:ea typeface="Livvic"/>
                <a:cs typeface="Livvic"/>
                <a:sym typeface="Livvic"/>
              </a:rPr>
              <a:t> </a:t>
            </a:r>
            <a:r>
              <a:rPr lang="en-US" sz="2188" dirty="0" err="1">
                <a:solidFill>
                  <a:srgbClr val="EDE9DD"/>
                </a:solidFill>
                <a:latin typeface="Livvic"/>
                <a:ea typeface="Livvic"/>
                <a:cs typeface="Livvic"/>
                <a:sym typeface="Livvic"/>
              </a:rPr>
              <a:t>daha</a:t>
            </a:r>
            <a:r>
              <a:rPr lang="en-US" sz="2188" dirty="0">
                <a:solidFill>
                  <a:srgbClr val="EDE9DD"/>
                </a:solidFill>
                <a:latin typeface="Livvic"/>
                <a:ea typeface="Livvic"/>
                <a:cs typeface="Livvic"/>
                <a:sym typeface="Livvic"/>
              </a:rPr>
              <a:t> </a:t>
            </a:r>
            <a:r>
              <a:rPr lang="en-US" sz="2188" dirty="0" err="1">
                <a:solidFill>
                  <a:srgbClr val="EDE9DD"/>
                </a:solidFill>
                <a:latin typeface="Livvic"/>
                <a:ea typeface="Livvic"/>
                <a:cs typeface="Livvic"/>
                <a:sym typeface="Livvic"/>
              </a:rPr>
              <a:t>hızlı</a:t>
            </a:r>
            <a:r>
              <a:rPr lang="en-US" sz="2188" dirty="0">
                <a:solidFill>
                  <a:srgbClr val="EDE9DD"/>
                </a:solidFill>
                <a:latin typeface="Livvic"/>
                <a:ea typeface="Livvic"/>
                <a:cs typeface="Livvic"/>
                <a:sym typeface="Livvic"/>
              </a:rPr>
              <a:t> </a:t>
            </a:r>
            <a:r>
              <a:rPr lang="en-US" sz="2188" dirty="0" err="1">
                <a:solidFill>
                  <a:srgbClr val="EDE9DD"/>
                </a:solidFill>
                <a:latin typeface="Livvic"/>
                <a:ea typeface="Livvic"/>
                <a:cs typeface="Livvic"/>
                <a:sym typeface="Livvic"/>
              </a:rPr>
              <a:t>ve</a:t>
            </a:r>
            <a:r>
              <a:rPr lang="en-US" sz="2188" dirty="0">
                <a:solidFill>
                  <a:srgbClr val="EDE9DD"/>
                </a:solidFill>
                <a:latin typeface="Livvic"/>
                <a:ea typeface="Livvic"/>
                <a:cs typeface="Livvic"/>
                <a:sym typeface="Livvic"/>
              </a:rPr>
              <a:t> </a:t>
            </a:r>
            <a:r>
              <a:rPr lang="en-US" sz="2188" dirty="0" err="1">
                <a:solidFill>
                  <a:srgbClr val="EDE9DD"/>
                </a:solidFill>
                <a:latin typeface="Livvic"/>
                <a:ea typeface="Livvic"/>
                <a:cs typeface="Livvic"/>
                <a:sym typeface="Livvic"/>
              </a:rPr>
              <a:t>kararlı</a:t>
            </a:r>
            <a:r>
              <a:rPr lang="en-US" sz="2188" dirty="0">
                <a:solidFill>
                  <a:srgbClr val="EDE9DD"/>
                </a:solidFill>
                <a:latin typeface="Livvic"/>
                <a:ea typeface="Livvic"/>
                <a:cs typeface="Livvic"/>
                <a:sym typeface="Livvic"/>
              </a:rPr>
              <a:t> </a:t>
            </a:r>
            <a:r>
              <a:rPr lang="en-US" sz="2188" dirty="0" err="1">
                <a:solidFill>
                  <a:srgbClr val="EDE9DD"/>
                </a:solidFill>
                <a:latin typeface="Livvic"/>
                <a:ea typeface="Livvic"/>
                <a:cs typeface="Livvic"/>
                <a:sym typeface="Livvic"/>
              </a:rPr>
              <a:t>bir</a:t>
            </a:r>
            <a:r>
              <a:rPr lang="en-US" sz="2188" dirty="0">
                <a:solidFill>
                  <a:srgbClr val="EDE9DD"/>
                </a:solidFill>
                <a:latin typeface="Livvic"/>
                <a:ea typeface="Livvic"/>
                <a:cs typeface="Livvic"/>
                <a:sym typeface="Livvic"/>
              </a:rPr>
              <a:t> </a:t>
            </a:r>
            <a:r>
              <a:rPr lang="en-US" sz="2188" dirty="0" err="1">
                <a:solidFill>
                  <a:srgbClr val="EDE9DD"/>
                </a:solidFill>
                <a:latin typeface="Livvic"/>
                <a:ea typeface="Livvic"/>
                <a:cs typeface="Livvic"/>
                <a:sym typeface="Livvic"/>
              </a:rPr>
              <a:t>şekilde</a:t>
            </a:r>
            <a:r>
              <a:rPr lang="en-US" sz="2188" dirty="0">
                <a:solidFill>
                  <a:srgbClr val="EDE9DD"/>
                </a:solidFill>
                <a:latin typeface="Livvic"/>
                <a:ea typeface="Livvic"/>
                <a:cs typeface="Livvic"/>
                <a:sym typeface="Livvic"/>
              </a:rPr>
              <a:t> </a:t>
            </a:r>
            <a:r>
              <a:rPr lang="en-US" sz="2188" dirty="0" err="1">
                <a:solidFill>
                  <a:srgbClr val="EDE9DD"/>
                </a:solidFill>
                <a:latin typeface="Livvic"/>
                <a:ea typeface="Livvic"/>
                <a:cs typeface="Livvic"/>
                <a:sym typeface="Livvic"/>
              </a:rPr>
              <a:t>öğrenmeyi</a:t>
            </a:r>
            <a:r>
              <a:rPr lang="en-US" sz="2188" dirty="0">
                <a:solidFill>
                  <a:srgbClr val="EDE9DD"/>
                </a:solidFill>
                <a:latin typeface="Livvic"/>
                <a:ea typeface="Livvic"/>
                <a:cs typeface="Livvic"/>
                <a:sym typeface="Livvic"/>
              </a:rPr>
              <a:t> </a:t>
            </a:r>
            <a:r>
              <a:rPr lang="en-US" sz="2188" dirty="0" err="1">
                <a:solidFill>
                  <a:srgbClr val="EDE9DD"/>
                </a:solidFill>
                <a:latin typeface="Livvic"/>
                <a:ea typeface="Livvic"/>
                <a:cs typeface="Livvic"/>
                <a:sym typeface="Livvic"/>
              </a:rPr>
              <a:t>sağlar</a:t>
            </a:r>
            <a:r>
              <a:rPr lang="en-US" sz="2188" dirty="0">
                <a:solidFill>
                  <a:srgbClr val="EDE9DD"/>
                </a:solidFill>
                <a:latin typeface="Livvic"/>
                <a:ea typeface="Livvic"/>
                <a:cs typeface="Livvic"/>
                <a:sym typeface="Livvic"/>
              </a:rPr>
              <a:t>.</a:t>
            </a:r>
          </a:p>
          <a:p>
            <a:pPr algn="l">
              <a:lnSpc>
                <a:spcPts val="3064"/>
              </a:lnSpc>
              <a:spcBef>
                <a:spcPct val="0"/>
              </a:spcBef>
            </a:pPr>
            <a:endParaRPr lang="en-US" sz="2188" dirty="0">
              <a:solidFill>
                <a:srgbClr val="EDE9DD"/>
              </a:solidFill>
              <a:latin typeface="Livvic"/>
              <a:ea typeface="Livvic"/>
              <a:cs typeface="Livvic"/>
              <a:sym typeface="Livvic"/>
            </a:endParaRPr>
          </a:p>
          <a:p>
            <a:pPr algn="l">
              <a:lnSpc>
                <a:spcPts val="3064"/>
              </a:lnSpc>
              <a:spcBef>
                <a:spcPct val="0"/>
              </a:spcBef>
            </a:pPr>
            <a:r>
              <a:rPr lang="en-US" sz="2188" b="1" dirty="0">
                <a:solidFill>
                  <a:srgbClr val="EDE9DD"/>
                </a:solidFill>
                <a:latin typeface="Livvic Bold"/>
                <a:ea typeface="Livvic Bold"/>
                <a:cs typeface="Livvic Bold"/>
                <a:sym typeface="Livvic Bold"/>
              </a:rPr>
              <a:t>Mini Batch </a:t>
            </a:r>
            <a:r>
              <a:rPr lang="en-US" sz="2188" b="1" dirty="0" err="1">
                <a:solidFill>
                  <a:srgbClr val="EDE9DD"/>
                </a:solidFill>
                <a:latin typeface="Livvic Bold"/>
                <a:ea typeface="Livvic Bold"/>
                <a:cs typeface="Livvic Bold"/>
                <a:sym typeface="Livvic Bold"/>
              </a:rPr>
              <a:t>Boyutu</a:t>
            </a:r>
            <a:r>
              <a:rPr lang="en-US" sz="2188" b="1" dirty="0">
                <a:solidFill>
                  <a:srgbClr val="EDE9DD"/>
                </a:solidFill>
                <a:latin typeface="Livvic Bold"/>
                <a:ea typeface="Livvic Bold"/>
                <a:cs typeface="Livvic Bold"/>
                <a:sym typeface="Livvic Bold"/>
              </a:rPr>
              <a:t> ('</a:t>
            </a:r>
            <a:r>
              <a:rPr lang="en-US" sz="2188" b="1" dirty="0" err="1">
                <a:solidFill>
                  <a:srgbClr val="EDE9DD"/>
                </a:solidFill>
                <a:latin typeface="Livvic Bold"/>
                <a:ea typeface="Livvic Bold"/>
                <a:cs typeface="Livvic Bold"/>
                <a:sym typeface="Livvic Bold"/>
              </a:rPr>
              <a:t>MiniBatchSize</a:t>
            </a:r>
            <a:r>
              <a:rPr lang="en-US" sz="2188" b="1" dirty="0">
                <a:solidFill>
                  <a:srgbClr val="EDE9DD"/>
                </a:solidFill>
                <a:latin typeface="Livvic Bold"/>
                <a:ea typeface="Livvic Bold"/>
                <a:cs typeface="Livvic Bold"/>
                <a:sym typeface="Livvic Bold"/>
              </a:rPr>
              <a:t>', 32):</a:t>
            </a:r>
          </a:p>
          <a:p>
            <a:pPr algn="l">
              <a:lnSpc>
                <a:spcPts val="3064"/>
              </a:lnSpc>
              <a:spcBef>
                <a:spcPct val="0"/>
              </a:spcBef>
            </a:pPr>
            <a:r>
              <a:rPr lang="en-US" sz="2188" dirty="0" err="1">
                <a:solidFill>
                  <a:srgbClr val="EDE9DD"/>
                </a:solidFill>
                <a:latin typeface="Livvic"/>
                <a:ea typeface="Livvic"/>
                <a:cs typeface="Livvic"/>
                <a:sym typeface="Livvic"/>
              </a:rPr>
              <a:t>Eğitim</a:t>
            </a:r>
            <a:r>
              <a:rPr lang="en-US" sz="2188" dirty="0">
                <a:solidFill>
                  <a:srgbClr val="EDE9DD"/>
                </a:solidFill>
                <a:latin typeface="Livvic"/>
                <a:ea typeface="Livvic"/>
                <a:cs typeface="Livvic"/>
                <a:sym typeface="Livvic"/>
              </a:rPr>
              <a:t> </a:t>
            </a:r>
            <a:r>
              <a:rPr lang="en-US" sz="2188" dirty="0" err="1">
                <a:solidFill>
                  <a:srgbClr val="EDE9DD"/>
                </a:solidFill>
                <a:latin typeface="Livvic"/>
                <a:ea typeface="Livvic"/>
                <a:cs typeface="Livvic"/>
                <a:sym typeface="Livvic"/>
              </a:rPr>
              <a:t>sırasında</a:t>
            </a:r>
            <a:r>
              <a:rPr lang="en-US" sz="2188" dirty="0">
                <a:solidFill>
                  <a:srgbClr val="EDE9DD"/>
                </a:solidFill>
                <a:latin typeface="Livvic"/>
                <a:ea typeface="Livvic"/>
                <a:cs typeface="Livvic"/>
                <a:sym typeface="Livvic"/>
              </a:rPr>
              <a:t> her </a:t>
            </a:r>
            <a:r>
              <a:rPr lang="en-US" sz="2188" dirty="0" err="1">
                <a:solidFill>
                  <a:srgbClr val="EDE9DD"/>
                </a:solidFill>
                <a:latin typeface="Livvic"/>
                <a:ea typeface="Livvic"/>
                <a:cs typeface="Livvic"/>
                <a:sym typeface="Livvic"/>
              </a:rPr>
              <a:t>iterasyonda</a:t>
            </a:r>
            <a:r>
              <a:rPr lang="en-US" sz="2188" dirty="0">
                <a:solidFill>
                  <a:srgbClr val="EDE9DD"/>
                </a:solidFill>
                <a:latin typeface="Livvic"/>
                <a:ea typeface="Livvic"/>
                <a:cs typeface="Livvic"/>
                <a:sym typeface="Livvic"/>
              </a:rPr>
              <a:t> </a:t>
            </a:r>
            <a:r>
              <a:rPr lang="en-US" sz="2188" dirty="0" err="1">
                <a:solidFill>
                  <a:srgbClr val="EDE9DD"/>
                </a:solidFill>
                <a:latin typeface="Livvic"/>
                <a:ea typeface="Livvic"/>
                <a:cs typeface="Livvic"/>
                <a:sym typeface="Livvic"/>
              </a:rPr>
              <a:t>modele</a:t>
            </a:r>
            <a:r>
              <a:rPr lang="en-US" sz="2188" dirty="0">
                <a:solidFill>
                  <a:srgbClr val="EDE9DD"/>
                </a:solidFill>
                <a:latin typeface="Livvic"/>
                <a:ea typeface="Livvic"/>
                <a:cs typeface="Livvic"/>
                <a:sym typeface="Livvic"/>
              </a:rPr>
              <a:t> </a:t>
            </a:r>
            <a:r>
              <a:rPr lang="en-US" sz="2188" dirty="0" err="1">
                <a:solidFill>
                  <a:srgbClr val="EDE9DD"/>
                </a:solidFill>
                <a:latin typeface="Livvic"/>
                <a:ea typeface="Livvic"/>
                <a:cs typeface="Livvic"/>
                <a:sym typeface="Livvic"/>
              </a:rPr>
              <a:t>aynı</a:t>
            </a:r>
            <a:r>
              <a:rPr lang="en-US" sz="2188" dirty="0">
                <a:solidFill>
                  <a:srgbClr val="EDE9DD"/>
                </a:solidFill>
                <a:latin typeface="Livvic"/>
                <a:ea typeface="Livvic"/>
                <a:cs typeface="Livvic"/>
                <a:sym typeface="Livvic"/>
              </a:rPr>
              <a:t> </a:t>
            </a:r>
            <a:r>
              <a:rPr lang="en-US" sz="2188" dirty="0" err="1">
                <a:solidFill>
                  <a:srgbClr val="EDE9DD"/>
                </a:solidFill>
                <a:latin typeface="Livvic"/>
                <a:ea typeface="Livvic"/>
                <a:cs typeface="Livvic"/>
                <a:sym typeface="Livvic"/>
              </a:rPr>
              <a:t>anda</a:t>
            </a:r>
            <a:r>
              <a:rPr lang="en-US" sz="2188" dirty="0">
                <a:solidFill>
                  <a:srgbClr val="EDE9DD"/>
                </a:solidFill>
                <a:latin typeface="Livvic"/>
                <a:ea typeface="Livvic"/>
                <a:cs typeface="Livvic"/>
                <a:sym typeface="Livvic"/>
              </a:rPr>
              <a:t> 32 </a:t>
            </a:r>
            <a:r>
              <a:rPr lang="en-US" sz="2188" dirty="0" err="1">
                <a:solidFill>
                  <a:srgbClr val="EDE9DD"/>
                </a:solidFill>
                <a:latin typeface="Livvic"/>
                <a:ea typeface="Livvic"/>
                <a:cs typeface="Livvic"/>
                <a:sym typeface="Livvic"/>
              </a:rPr>
              <a:t>görüntü</a:t>
            </a:r>
            <a:r>
              <a:rPr lang="en-US" sz="2188" dirty="0">
                <a:solidFill>
                  <a:srgbClr val="EDE9DD"/>
                </a:solidFill>
                <a:latin typeface="Livvic"/>
                <a:ea typeface="Livvic"/>
                <a:cs typeface="Livvic"/>
                <a:sym typeface="Livvic"/>
              </a:rPr>
              <a:t> </a:t>
            </a:r>
            <a:r>
              <a:rPr lang="en-US" sz="2188" dirty="0" err="1">
                <a:solidFill>
                  <a:srgbClr val="EDE9DD"/>
                </a:solidFill>
                <a:latin typeface="Livvic"/>
                <a:ea typeface="Livvic"/>
                <a:cs typeface="Livvic"/>
                <a:sym typeface="Livvic"/>
              </a:rPr>
              <a:t>verilir</a:t>
            </a:r>
            <a:r>
              <a:rPr lang="en-US" sz="2188" dirty="0">
                <a:solidFill>
                  <a:srgbClr val="EDE9DD"/>
                </a:solidFill>
                <a:latin typeface="Livvic"/>
                <a:ea typeface="Livvic"/>
                <a:cs typeface="Livvic"/>
                <a:sym typeface="Livvic"/>
              </a:rPr>
              <a:t>.</a:t>
            </a:r>
          </a:p>
          <a:p>
            <a:pPr algn="l">
              <a:lnSpc>
                <a:spcPts val="3064"/>
              </a:lnSpc>
              <a:spcBef>
                <a:spcPct val="0"/>
              </a:spcBef>
            </a:pPr>
            <a:r>
              <a:rPr lang="en-US" sz="2188" dirty="0" err="1">
                <a:solidFill>
                  <a:srgbClr val="EDE9DD"/>
                </a:solidFill>
                <a:latin typeface="Livvic"/>
                <a:ea typeface="Livvic"/>
                <a:cs typeface="Livvic"/>
                <a:sym typeface="Livvic"/>
              </a:rPr>
              <a:t>Daha</a:t>
            </a:r>
            <a:r>
              <a:rPr lang="en-US" sz="2188" dirty="0">
                <a:solidFill>
                  <a:srgbClr val="EDE9DD"/>
                </a:solidFill>
                <a:latin typeface="Livvic"/>
                <a:ea typeface="Livvic"/>
                <a:cs typeface="Livvic"/>
                <a:sym typeface="Livvic"/>
              </a:rPr>
              <a:t> </a:t>
            </a:r>
            <a:r>
              <a:rPr lang="en-US" sz="2188" dirty="0" err="1">
                <a:solidFill>
                  <a:srgbClr val="EDE9DD"/>
                </a:solidFill>
                <a:latin typeface="Livvic"/>
                <a:ea typeface="Livvic"/>
                <a:cs typeface="Livvic"/>
                <a:sym typeface="Livvic"/>
              </a:rPr>
              <a:t>küçük</a:t>
            </a:r>
            <a:r>
              <a:rPr lang="en-US" sz="2188" dirty="0">
                <a:solidFill>
                  <a:srgbClr val="EDE9DD"/>
                </a:solidFill>
                <a:latin typeface="Livvic"/>
                <a:ea typeface="Livvic"/>
                <a:cs typeface="Livvic"/>
                <a:sym typeface="Livvic"/>
              </a:rPr>
              <a:t> batch </a:t>
            </a:r>
            <a:r>
              <a:rPr lang="en-US" sz="2188" dirty="0" err="1">
                <a:solidFill>
                  <a:srgbClr val="EDE9DD"/>
                </a:solidFill>
                <a:latin typeface="Livvic"/>
                <a:ea typeface="Livvic"/>
                <a:cs typeface="Livvic"/>
                <a:sym typeface="Livvic"/>
              </a:rPr>
              <a:t>boyutları</a:t>
            </a:r>
            <a:r>
              <a:rPr lang="en-US" sz="2188" dirty="0">
                <a:solidFill>
                  <a:srgbClr val="EDE9DD"/>
                </a:solidFill>
                <a:latin typeface="Livvic"/>
                <a:ea typeface="Livvic"/>
                <a:cs typeface="Livvic"/>
                <a:sym typeface="Livvic"/>
              </a:rPr>
              <a:t> </a:t>
            </a:r>
            <a:r>
              <a:rPr lang="en-US" sz="2188" dirty="0" err="1">
                <a:solidFill>
                  <a:srgbClr val="EDE9DD"/>
                </a:solidFill>
                <a:latin typeface="Livvic"/>
                <a:ea typeface="Livvic"/>
                <a:cs typeface="Livvic"/>
                <a:sym typeface="Livvic"/>
              </a:rPr>
              <a:t>hafızadan</a:t>
            </a:r>
            <a:r>
              <a:rPr lang="en-US" sz="2188" dirty="0">
                <a:solidFill>
                  <a:srgbClr val="EDE9DD"/>
                </a:solidFill>
                <a:latin typeface="Livvic"/>
                <a:ea typeface="Livvic"/>
                <a:cs typeface="Livvic"/>
                <a:sym typeface="Livvic"/>
              </a:rPr>
              <a:t> </a:t>
            </a:r>
            <a:r>
              <a:rPr lang="en-US" sz="2188" dirty="0" err="1">
                <a:solidFill>
                  <a:srgbClr val="EDE9DD"/>
                </a:solidFill>
                <a:latin typeface="Livvic"/>
                <a:ea typeface="Livvic"/>
                <a:cs typeface="Livvic"/>
                <a:sym typeface="Livvic"/>
              </a:rPr>
              <a:t>tasarruf</a:t>
            </a:r>
            <a:r>
              <a:rPr lang="en-US" sz="2188" dirty="0">
                <a:solidFill>
                  <a:srgbClr val="EDE9DD"/>
                </a:solidFill>
                <a:latin typeface="Livvic"/>
                <a:ea typeface="Livvic"/>
                <a:cs typeface="Livvic"/>
                <a:sym typeface="Livvic"/>
              </a:rPr>
              <a:t> </a:t>
            </a:r>
            <a:r>
              <a:rPr lang="en-US" sz="2188" dirty="0" err="1">
                <a:solidFill>
                  <a:srgbClr val="EDE9DD"/>
                </a:solidFill>
                <a:latin typeface="Livvic"/>
                <a:ea typeface="Livvic"/>
                <a:cs typeface="Livvic"/>
                <a:sym typeface="Livvic"/>
              </a:rPr>
              <a:t>sağlarken</a:t>
            </a:r>
            <a:r>
              <a:rPr lang="en-US" sz="2188" dirty="0">
                <a:solidFill>
                  <a:srgbClr val="EDE9DD"/>
                </a:solidFill>
                <a:latin typeface="Livvic"/>
                <a:ea typeface="Livvic"/>
                <a:cs typeface="Livvic"/>
                <a:sym typeface="Livvic"/>
              </a:rPr>
              <a:t>, </a:t>
            </a:r>
            <a:r>
              <a:rPr lang="en-US" sz="2188" dirty="0" err="1">
                <a:solidFill>
                  <a:srgbClr val="EDE9DD"/>
                </a:solidFill>
                <a:latin typeface="Livvic"/>
                <a:ea typeface="Livvic"/>
                <a:cs typeface="Livvic"/>
                <a:sym typeface="Livvic"/>
              </a:rPr>
              <a:t>büyük</a:t>
            </a:r>
            <a:r>
              <a:rPr lang="en-US" sz="2188" dirty="0">
                <a:solidFill>
                  <a:srgbClr val="EDE9DD"/>
                </a:solidFill>
                <a:latin typeface="Livvic"/>
                <a:ea typeface="Livvic"/>
                <a:cs typeface="Livvic"/>
                <a:sym typeface="Livvic"/>
              </a:rPr>
              <a:t> batch </a:t>
            </a:r>
            <a:r>
              <a:rPr lang="en-US" sz="2188" dirty="0" err="1">
                <a:solidFill>
                  <a:srgbClr val="EDE9DD"/>
                </a:solidFill>
                <a:latin typeface="Livvic"/>
                <a:ea typeface="Livvic"/>
                <a:cs typeface="Livvic"/>
                <a:sym typeface="Livvic"/>
              </a:rPr>
              <a:t>boyutları</a:t>
            </a:r>
            <a:r>
              <a:rPr lang="en-US" sz="2188" dirty="0">
                <a:solidFill>
                  <a:srgbClr val="EDE9DD"/>
                </a:solidFill>
                <a:latin typeface="Livvic"/>
                <a:ea typeface="Livvic"/>
                <a:cs typeface="Livvic"/>
                <a:sym typeface="Livvic"/>
              </a:rPr>
              <a:t> </a:t>
            </a:r>
            <a:r>
              <a:rPr lang="en-US" sz="2188" dirty="0" err="1">
                <a:solidFill>
                  <a:srgbClr val="EDE9DD"/>
                </a:solidFill>
                <a:latin typeface="Livvic"/>
                <a:ea typeface="Livvic"/>
                <a:cs typeface="Livvic"/>
                <a:sym typeface="Livvic"/>
              </a:rPr>
              <a:t>eğitim</a:t>
            </a:r>
            <a:r>
              <a:rPr lang="en-US" sz="2188" dirty="0">
                <a:solidFill>
                  <a:srgbClr val="EDE9DD"/>
                </a:solidFill>
                <a:latin typeface="Livvic"/>
                <a:ea typeface="Livvic"/>
                <a:cs typeface="Livvic"/>
                <a:sym typeface="Livvic"/>
              </a:rPr>
              <a:t> </a:t>
            </a:r>
            <a:r>
              <a:rPr lang="en-US" sz="2188" dirty="0" err="1">
                <a:solidFill>
                  <a:srgbClr val="EDE9DD"/>
                </a:solidFill>
                <a:latin typeface="Livvic"/>
                <a:ea typeface="Livvic"/>
                <a:cs typeface="Livvic"/>
                <a:sym typeface="Livvic"/>
              </a:rPr>
              <a:t>sürecini</a:t>
            </a:r>
            <a:r>
              <a:rPr lang="en-US" sz="2188" dirty="0">
                <a:solidFill>
                  <a:srgbClr val="EDE9DD"/>
                </a:solidFill>
                <a:latin typeface="Livvic"/>
                <a:ea typeface="Livvic"/>
                <a:cs typeface="Livvic"/>
                <a:sym typeface="Livvic"/>
              </a:rPr>
              <a:t> </a:t>
            </a:r>
            <a:r>
              <a:rPr lang="en-US" sz="2188" dirty="0" err="1">
                <a:solidFill>
                  <a:srgbClr val="EDE9DD"/>
                </a:solidFill>
                <a:latin typeface="Livvic"/>
                <a:ea typeface="Livvic"/>
                <a:cs typeface="Livvic"/>
                <a:sym typeface="Livvic"/>
              </a:rPr>
              <a:t>hızlandırabilir</a:t>
            </a:r>
            <a:r>
              <a:rPr lang="en-US" sz="2188" dirty="0">
                <a:solidFill>
                  <a:srgbClr val="EDE9DD"/>
                </a:solidFill>
                <a:latin typeface="Livvic"/>
                <a:ea typeface="Livvic"/>
                <a:cs typeface="Livvic"/>
                <a:sym typeface="Livvic"/>
              </a:rPr>
              <a:t>. Bu </a:t>
            </a:r>
            <a:r>
              <a:rPr lang="en-US" sz="2188" dirty="0" err="1">
                <a:solidFill>
                  <a:srgbClr val="EDE9DD"/>
                </a:solidFill>
                <a:latin typeface="Livvic"/>
                <a:ea typeface="Livvic"/>
                <a:cs typeface="Livvic"/>
                <a:sym typeface="Livvic"/>
              </a:rPr>
              <a:t>proje</a:t>
            </a:r>
            <a:r>
              <a:rPr lang="en-US" sz="2188" dirty="0">
                <a:solidFill>
                  <a:srgbClr val="EDE9DD"/>
                </a:solidFill>
                <a:latin typeface="Livvic"/>
                <a:ea typeface="Livvic"/>
                <a:cs typeface="Livvic"/>
                <a:sym typeface="Livvic"/>
              </a:rPr>
              <a:t> </a:t>
            </a:r>
            <a:r>
              <a:rPr lang="en-US" sz="2188" dirty="0" err="1">
                <a:solidFill>
                  <a:srgbClr val="EDE9DD"/>
                </a:solidFill>
                <a:latin typeface="Livvic"/>
                <a:ea typeface="Livvic"/>
                <a:cs typeface="Livvic"/>
                <a:sym typeface="Livvic"/>
              </a:rPr>
              <a:t>için</a:t>
            </a:r>
            <a:r>
              <a:rPr lang="en-US" sz="2188" dirty="0">
                <a:solidFill>
                  <a:srgbClr val="EDE9DD"/>
                </a:solidFill>
                <a:latin typeface="Livvic"/>
                <a:ea typeface="Livvic"/>
                <a:cs typeface="Livvic"/>
                <a:sym typeface="Livvic"/>
              </a:rPr>
              <a:t> 32 </a:t>
            </a:r>
            <a:r>
              <a:rPr lang="en-US" sz="2188" dirty="0" err="1">
                <a:solidFill>
                  <a:srgbClr val="EDE9DD"/>
                </a:solidFill>
                <a:latin typeface="Livvic"/>
                <a:ea typeface="Livvic"/>
                <a:cs typeface="Livvic"/>
                <a:sym typeface="Livvic"/>
              </a:rPr>
              <a:t>dengeli</a:t>
            </a:r>
            <a:r>
              <a:rPr lang="en-US" sz="2188" dirty="0">
                <a:solidFill>
                  <a:srgbClr val="EDE9DD"/>
                </a:solidFill>
                <a:latin typeface="Livvic"/>
                <a:ea typeface="Livvic"/>
                <a:cs typeface="Livvic"/>
                <a:sym typeface="Livvic"/>
              </a:rPr>
              <a:t> </a:t>
            </a:r>
            <a:r>
              <a:rPr lang="en-US" sz="2188" dirty="0" err="1">
                <a:solidFill>
                  <a:srgbClr val="EDE9DD"/>
                </a:solidFill>
                <a:latin typeface="Livvic"/>
                <a:ea typeface="Livvic"/>
                <a:cs typeface="Livvic"/>
                <a:sym typeface="Livvic"/>
              </a:rPr>
              <a:t>bir</a:t>
            </a:r>
            <a:r>
              <a:rPr lang="en-US" sz="2188" dirty="0">
                <a:solidFill>
                  <a:srgbClr val="EDE9DD"/>
                </a:solidFill>
                <a:latin typeface="Livvic"/>
                <a:ea typeface="Livvic"/>
                <a:cs typeface="Livvic"/>
                <a:sym typeface="Livvic"/>
              </a:rPr>
              <a:t> </a:t>
            </a:r>
            <a:r>
              <a:rPr lang="en-US" sz="2188" dirty="0" err="1">
                <a:solidFill>
                  <a:srgbClr val="EDE9DD"/>
                </a:solidFill>
                <a:latin typeface="Livvic"/>
                <a:ea typeface="Livvic"/>
                <a:cs typeface="Livvic"/>
                <a:sym typeface="Livvic"/>
              </a:rPr>
              <a:t>seçimdir</a:t>
            </a:r>
            <a:r>
              <a:rPr lang="en-US" sz="2188" dirty="0">
                <a:solidFill>
                  <a:srgbClr val="EDE9DD"/>
                </a:solidFill>
                <a:latin typeface="Livvic"/>
                <a:ea typeface="Livvic"/>
                <a:cs typeface="Livvic"/>
                <a:sym typeface="Livvic"/>
              </a:rPr>
              <a:t>.</a:t>
            </a:r>
          </a:p>
          <a:p>
            <a:pPr algn="l">
              <a:lnSpc>
                <a:spcPts val="3064"/>
              </a:lnSpc>
              <a:spcBef>
                <a:spcPct val="0"/>
              </a:spcBef>
            </a:pPr>
            <a:endParaRPr lang="en-US" sz="2188" dirty="0">
              <a:solidFill>
                <a:srgbClr val="EDE9DD"/>
              </a:solidFill>
              <a:latin typeface="Livvic"/>
              <a:ea typeface="Livvic"/>
              <a:cs typeface="Livvic"/>
              <a:sym typeface="Livvic"/>
            </a:endParaRPr>
          </a:p>
          <a:p>
            <a:pPr algn="l">
              <a:lnSpc>
                <a:spcPts val="3064"/>
              </a:lnSpc>
              <a:spcBef>
                <a:spcPct val="0"/>
              </a:spcBef>
            </a:pPr>
            <a:r>
              <a:rPr lang="en-US" sz="2188" b="1" dirty="0">
                <a:solidFill>
                  <a:srgbClr val="EDE9DD"/>
                </a:solidFill>
                <a:latin typeface="Livvic Bold"/>
                <a:ea typeface="Livvic Bold"/>
                <a:cs typeface="Livvic Bold"/>
                <a:sym typeface="Livvic Bold"/>
              </a:rPr>
              <a:t>Epoch </a:t>
            </a:r>
            <a:r>
              <a:rPr lang="en-US" sz="2188" b="1" dirty="0" err="1">
                <a:solidFill>
                  <a:srgbClr val="EDE9DD"/>
                </a:solidFill>
                <a:latin typeface="Livvic Bold"/>
                <a:ea typeface="Livvic Bold"/>
                <a:cs typeface="Livvic Bold"/>
                <a:sym typeface="Livvic Bold"/>
              </a:rPr>
              <a:t>Sayısı</a:t>
            </a:r>
            <a:r>
              <a:rPr lang="en-US" sz="2188" b="1" dirty="0">
                <a:solidFill>
                  <a:srgbClr val="EDE9DD"/>
                </a:solidFill>
                <a:latin typeface="Livvic Bold"/>
                <a:ea typeface="Livvic Bold"/>
                <a:cs typeface="Livvic Bold"/>
                <a:sym typeface="Livvic Bold"/>
              </a:rPr>
              <a:t> ('</a:t>
            </a:r>
            <a:r>
              <a:rPr lang="en-US" sz="2188" b="1" dirty="0" err="1">
                <a:solidFill>
                  <a:srgbClr val="EDE9DD"/>
                </a:solidFill>
                <a:latin typeface="Livvic Bold"/>
                <a:ea typeface="Livvic Bold"/>
                <a:cs typeface="Livvic Bold"/>
                <a:sym typeface="Livvic Bold"/>
              </a:rPr>
              <a:t>MaxEpochs</a:t>
            </a:r>
            <a:r>
              <a:rPr lang="en-US" sz="2188" b="1" dirty="0">
                <a:solidFill>
                  <a:srgbClr val="EDE9DD"/>
                </a:solidFill>
                <a:latin typeface="Livvic Bold"/>
                <a:ea typeface="Livvic Bold"/>
                <a:cs typeface="Livvic Bold"/>
                <a:sym typeface="Livvic Bold"/>
              </a:rPr>
              <a:t>', 15):</a:t>
            </a:r>
          </a:p>
          <a:p>
            <a:pPr algn="l">
              <a:lnSpc>
                <a:spcPts val="3064"/>
              </a:lnSpc>
              <a:spcBef>
                <a:spcPct val="0"/>
              </a:spcBef>
            </a:pPr>
            <a:r>
              <a:rPr lang="en-US" sz="2188" dirty="0">
                <a:solidFill>
                  <a:srgbClr val="EDE9DD"/>
                </a:solidFill>
                <a:latin typeface="Livvic"/>
                <a:ea typeface="Livvic"/>
                <a:cs typeface="Livvic"/>
                <a:sym typeface="Livvic"/>
              </a:rPr>
              <a:t>Model, </a:t>
            </a:r>
            <a:r>
              <a:rPr lang="en-US" sz="2188" dirty="0" err="1">
                <a:solidFill>
                  <a:srgbClr val="EDE9DD"/>
                </a:solidFill>
                <a:latin typeface="Livvic"/>
                <a:ea typeface="Livvic"/>
                <a:cs typeface="Livvic"/>
                <a:sym typeface="Livvic"/>
              </a:rPr>
              <a:t>veri</a:t>
            </a:r>
            <a:r>
              <a:rPr lang="en-US" sz="2188" dirty="0">
                <a:solidFill>
                  <a:srgbClr val="EDE9DD"/>
                </a:solidFill>
                <a:latin typeface="Livvic"/>
                <a:ea typeface="Livvic"/>
                <a:cs typeface="Livvic"/>
                <a:sym typeface="Livvic"/>
              </a:rPr>
              <a:t> </a:t>
            </a:r>
            <a:r>
              <a:rPr lang="en-US" sz="2188" dirty="0" err="1">
                <a:solidFill>
                  <a:srgbClr val="EDE9DD"/>
                </a:solidFill>
                <a:latin typeface="Livvic"/>
                <a:ea typeface="Livvic"/>
                <a:cs typeface="Livvic"/>
                <a:sym typeface="Livvic"/>
              </a:rPr>
              <a:t>seti</a:t>
            </a:r>
            <a:r>
              <a:rPr lang="en-US" sz="2188" dirty="0">
                <a:solidFill>
                  <a:srgbClr val="EDE9DD"/>
                </a:solidFill>
                <a:latin typeface="Livvic"/>
                <a:ea typeface="Livvic"/>
                <a:cs typeface="Livvic"/>
                <a:sym typeface="Livvic"/>
              </a:rPr>
              <a:t> </a:t>
            </a:r>
            <a:r>
              <a:rPr lang="en-US" sz="2188" dirty="0" err="1">
                <a:solidFill>
                  <a:srgbClr val="EDE9DD"/>
                </a:solidFill>
                <a:latin typeface="Livvic"/>
                <a:ea typeface="Livvic"/>
                <a:cs typeface="Livvic"/>
                <a:sym typeface="Livvic"/>
              </a:rPr>
              <a:t>üzerinde</a:t>
            </a:r>
            <a:r>
              <a:rPr lang="en-US" sz="2188" dirty="0">
                <a:solidFill>
                  <a:srgbClr val="EDE9DD"/>
                </a:solidFill>
                <a:latin typeface="Livvic"/>
                <a:ea typeface="Livvic"/>
                <a:cs typeface="Livvic"/>
                <a:sym typeface="Livvic"/>
              </a:rPr>
              <a:t> 15 </a:t>
            </a:r>
            <a:r>
              <a:rPr lang="en-US" sz="2188" dirty="0" err="1">
                <a:solidFill>
                  <a:srgbClr val="EDE9DD"/>
                </a:solidFill>
                <a:latin typeface="Livvic"/>
                <a:ea typeface="Livvic"/>
                <a:cs typeface="Livvic"/>
                <a:sym typeface="Livvic"/>
              </a:rPr>
              <a:t>kez</a:t>
            </a:r>
            <a:r>
              <a:rPr lang="en-US" sz="2188" dirty="0">
                <a:solidFill>
                  <a:srgbClr val="EDE9DD"/>
                </a:solidFill>
                <a:latin typeface="Livvic"/>
                <a:ea typeface="Livvic"/>
                <a:cs typeface="Livvic"/>
                <a:sym typeface="Livvic"/>
              </a:rPr>
              <a:t> (epoch) </a:t>
            </a:r>
            <a:r>
              <a:rPr lang="en-US" sz="2188" dirty="0" err="1">
                <a:solidFill>
                  <a:srgbClr val="EDE9DD"/>
                </a:solidFill>
                <a:latin typeface="Livvic"/>
                <a:ea typeface="Livvic"/>
                <a:cs typeface="Livvic"/>
                <a:sym typeface="Livvic"/>
              </a:rPr>
              <a:t>eğitilir</a:t>
            </a:r>
            <a:r>
              <a:rPr lang="en-US" sz="2188" dirty="0">
                <a:solidFill>
                  <a:srgbClr val="EDE9DD"/>
                </a:solidFill>
                <a:latin typeface="Livvic"/>
                <a:ea typeface="Livvic"/>
                <a:cs typeface="Livvic"/>
                <a:sym typeface="Livvic"/>
              </a:rPr>
              <a:t>.</a:t>
            </a:r>
          </a:p>
          <a:p>
            <a:pPr algn="l">
              <a:lnSpc>
                <a:spcPts val="3064"/>
              </a:lnSpc>
              <a:spcBef>
                <a:spcPct val="0"/>
              </a:spcBef>
            </a:pPr>
            <a:r>
              <a:rPr lang="en-US" sz="2188" dirty="0">
                <a:solidFill>
                  <a:srgbClr val="EDE9DD"/>
                </a:solidFill>
                <a:latin typeface="Livvic"/>
                <a:ea typeface="Livvic"/>
                <a:cs typeface="Livvic"/>
                <a:sym typeface="Livvic"/>
              </a:rPr>
              <a:t>Epoch </a:t>
            </a:r>
            <a:r>
              <a:rPr lang="en-US" sz="2188" dirty="0" err="1">
                <a:solidFill>
                  <a:srgbClr val="EDE9DD"/>
                </a:solidFill>
                <a:latin typeface="Livvic"/>
                <a:ea typeface="Livvic"/>
                <a:cs typeface="Livvic"/>
                <a:sym typeface="Livvic"/>
              </a:rPr>
              <a:t>sayısı</a:t>
            </a:r>
            <a:r>
              <a:rPr lang="en-US" sz="2188" dirty="0">
                <a:solidFill>
                  <a:srgbClr val="EDE9DD"/>
                </a:solidFill>
                <a:latin typeface="Livvic"/>
                <a:ea typeface="Livvic"/>
                <a:cs typeface="Livvic"/>
                <a:sym typeface="Livvic"/>
              </a:rPr>
              <a:t>, </a:t>
            </a:r>
            <a:r>
              <a:rPr lang="en-US" sz="2188" dirty="0" err="1">
                <a:solidFill>
                  <a:srgbClr val="EDE9DD"/>
                </a:solidFill>
                <a:latin typeface="Livvic"/>
                <a:ea typeface="Livvic"/>
                <a:cs typeface="Livvic"/>
                <a:sym typeface="Livvic"/>
              </a:rPr>
              <a:t>modelin</a:t>
            </a:r>
            <a:r>
              <a:rPr lang="en-US" sz="2188" dirty="0">
                <a:solidFill>
                  <a:srgbClr val="EDE9DD"/>
                </a:solidFill>
                <a:latin typeface="Livvic"/>
                <a:ea typeface="Livvic"/>
                <a:cs typeface="Livvic"/>
                <a:sym typeface="Livvic"/>
              </a:rPr>
              <a:t> </a:t>
            </a:r>
            <a:r>
              <a:rPr lang="en-US" sz="2188" dirty="0" err="1">
                <a:solidFill>
                  <a:srgbClr val="EDE9DD"/>
                </a:solidFill>
                <a:latin typeface="Livvic"/>
                <a:ea typeface="Livvic"/>
                <a:cs typeface="Livvic"/>
                <a:sym typeface="Livvic"/>
              </a:rPr>
              <a:t>yeterince</a:t>
            </a:r>
            <a:r>
              <a:rPr lang="en-US" sz="2188" dirty="0">
                <a:solidFill>
                  <a:srgbClr val="EDE9DD"/>
                </a:solidFill>
                <a:latin typeface="Livvic"/>
                <a:ea typeface="Livvic"/>
                <a:cs typeface="Livvic"/>
                <a:sym typeface="Livvic"/>
              </a:rPr>
              <a:t> </a:t>
            </a:r>
            <a:r>
              <a:rPr lang="en-US" sz="2188" dirty="0" err="1">
                <a:solidFill>
                  <a:srgbClr val="EDE9DD"/>
                </a:solidFill>
                <a:latin typeface="Livvic"/>
                <a:ea typeface="Livvic"/>
                <a:cs typeface="Livvic"/>
                <a:sym typeface="Livvic"/>
              </a:rPr>
              <a:t>eğitilmesini</a:t>
            </a:r>
            <a:r>
              <a:rPr lang="en-US" sz="2188" dirty="0">
                <a:solidFill>
                  <a:srgbClr val="EDE9DD"/>
                </a:solidFill>
                <a:latin typeface="Livvic"/>
                <a:ea typeface="Livvic"/>
                <a:cs typeface="Livvic"/>
                <a:sym typeface="Livvic"/>
              </a:rPr>
              <a:t> </a:t>
            </a:r>
            <a:r>
              <a:rPr lang="en-US" sz="2188" dirty="0" err="1">
                <a:solidFill>
                  <a:srgbClr val="EDE9DD"/>
                </a:solidFill>
                <a:latin typeface="Livvic"/>
                <a:ea typeface="Livvic"/>
                <a:cs typeface="Livvic"/>
                <a:sym typeface="Livvic"/>
              </a:rPr>
              <a:t>sağlarken</a:t>
            </a:r>
            <a:r>
              <a:rPr lang="en-US" sz="2188" dirty="0">
                <a:solidFill>
                  <a:srgbClr val="EDE9DD"/>
                </a:solidFill>
                <a:latin typeface="Livvic"/>
                <a:ea typeface="Livvic"/>
                <a:cs typeface="Livvic"/>
                <a:sym typeface="Livvic"/>
              </a:rPr>
              <a:t>, </a:t>
            </a:r>
            <a:r>
              <a:rPr lang="en-US" sz="2188" dirty="0" err="1">
                <a:solidFill>
                  <a:srgbClr val="EDE9DD"/>
                </a:solidFill>
                <a:latin typeface="Livvic"/>
                <a:ea typeface="Livvic"/>
                <a:cs typeface="Livvic"/>
                <a:sym typeface="Livvic"/>
              </a:rPr>
              <a:t>aşırı</a:t>
            </a:r>
            <a:r>
              <a:rPr lang="en-US" sz="2188" dirty="0">
                <a:solidFill>
                  <a:srgbClr val="EDE9DD"/>
                </a:solidFill>
                <a:latin typeface="Livvic"/>
                <a:ea typeface="Livvic"/>
                <a:cs typeface="Livvic"/>
                <a:sym typeface="Livvic"/>
              </a:rPr>
              <a:t> </a:t>
            </a:r>
            <a:r>
              <a:rPr lang="en-US" sz="2188" dirty="0" err="1">
                <a:solidFill>
                  <a:srgbClr val="EDE9DD"/>
                </a:solidFill>
                <a:latin typeface="Livvic"/>
                <a:ea typeface="Livvic"/>
                <a:cs typeface="Livvic"/>
                <a:sym typeface="Livvic"/>
              </a:rPr>
              <a:t>öğrenmeyi</a:t>
            </a:r>
            <a:r>
              <a:rPr lang="en-US" sz="2188" dirty="0">
                <a:solidFill>
                  <a:srgbClr val="EDE9DD"/>
                </a:solidFill>
                <a:latin typeface="Livvic"/>
                <a:ea typeface="Livvic"/>
                <a:cs typeface="Livvic"/>
                <a:sym typeface="Livvic"/>
              </a:rPr>
              <a:t> (overfitting) </a:t>
            </a:r>
            <a:r>
              <a:rPr lang="en-US" sz="2188" dirty="0" err="1">
                <a:solidFill>
                  <a:srgbClr val="EDE9DD"/>
                </a:solidFill>
                <a:latin typeface="Livvic"/>
                <a:ea typeface="Livvic"/>
                <a:cs typeface="Livvic"/>
                <a:sym typeface="Livvic"/>
              </a:rPr>
              <a:t>önleyecek</a:t>
            </a:r>
            <a:r>
              <a:rPr lang="en-US" sz="2188" dirty="0">
                <a:solidFill>
                  <a:srgbClr val="EDE9DD"/>
                </a:solidFill>
                <a:latin typeface="Livvic"/>
                <a:ea typeface="Livvic"/>
                <a:cs typeface="Livvic"/>
                <a:sym typeface="Livvic"/>
              </a:rPr>
              <a:t> </a:t>
            </a:r>
            <a:r>
              <a:rPr lang="en-US" sz="2188" dirty="0" err="1">
                <a:solidFill>
                  <a:srgbClr val="EDE9DD"/>
                </a:solidFill>
                <a:latin typeface="Livvic"/>
                <a:ea typeface="Livvic"/>
                <a:cs typeface="Livvic"/>
                <a:sym typeface="Livvic"/>
              </a:rPr>
              <a:t>kadar</a:t>
            </a:r>
            <a:r>
              <a:rPr lang="en-US" sz="2188" dirty="0">
                <a:solidFill>
                  <a:srgbClr val="EDE9DD"/>
                </a:solidFill>
                <a:latin typeface="Livvic"/>
                <a:ea typeface="Livvic"/>
                <a:cs typeface="Livvic"/>
                <a:sym typeface="Livvic"/>
              </a:rPr>
              <a:t> </a:t>
            </a:r>
            <a:r>
              <a:rPr lang="en-US" sz="2188" dirty="0" err="1">
                <a:solidFill>
                  <a:srgbClr val="EDE9DD"/>
                </a:solidFill>
                <a:latin typeface="Livvic"/>
                <a:ea typeface="Livvic"/>
                <a:cs typeface="Livvic"/>
                <a:sym typeface="Livvic"/>
              </a:rPr>
              <a:t>düşük</a:t>
            </a:r>
            <a:r>
              <a:rPr lang="en-US" sz="2188" dirty="0">
                <a:solidFill>
                  <a:srgbClr val="EDE9DD"/>
                </a:solidFill>
                <a:latin typeface="Livvic"/>
                <a:ea typeface="Livvic"/>
                <a:cs typeface="Livvic"/>
                <a:sym typeface="Livvic"/>
              </a:rPr>
              <a:t> </a:t>
            </a:r>
            <a:r>
              <a:rPr lang="en-US" sz="2188" dirty="0" err="1">
                <a:solidFill>
                  <a:srgbClr val="EDE9DD"/>
                </a:solidFill>
                <a:latin typeface="Livvic"/>
                <a:ea typeface="Livvic"/>
                <a:cs typeface="Livvic"/>
                <a:sym typeface="Livvic"/>
              </a:rPr>
              <a:t>tutulmuştur</a:t>
            </a:r>
            <a:r>
              <a:rPr lang="en-US" sz="2188" dirty="0">
                <a:solidFill>
                  <a:srgbClr val="EDE9DD"/>
                </a:solidFill>
                <a:latin typeface="Livvic"/>
                <a:ea typeface="Livvic"/>
                <a:cs typeface="Livvic"/>
                <a:sym typeface="Livvic"/>
              </a:rPr>
              <a:t>.</a:t>
            </a:r>
          </a:p>
          <a:p>
            <a:pPr algn="l">
              <a:lnSpc>
                <a:spcPts val="3064"/>
              </a:lnSpc>
              <a:spcBef>
                <a:spcPct val="0"/>
              </a:spcBef>
            </a:pPr>
            <a:endParaRPr lang="en-US" sz="2188" dirty="0">
              <a:solidFill>
                <a:srgbClr val="EDE9DD"/>
              </a:solidFill>
              <a:latin typeface="Livvic"/>
              <a:ea typeface="Livvic"/>
              <a:cs typeface="Livvic"/>
              <a:sym typeface="Livvic"/>
            </a:endParaRPr>
          </a:p>
          <a:p>
            <a:pPr algn="l">
              <a:lnSpc>
                <a:spcPts val="3064"/>
              </a:lnSpc>
              <a:spcBef>
                <a:spcPct val="0"/>
              </a:spcBef>
            </a:pPr>
            <a:r>
              <a:rPr lang="en-US" sz="2188" b="1" dirty="0" err="1">
                <a:solidFill>
                  <a:srgbClr val="EDE9DD"/>
                </a:solidFill>
                <a:latin typeface="Livvic Bold"/>
                <a:ea typeface="Livvic Bold"/>
                <a:cs typeface="Livvic Bold"/>
                <a:sym typeface="Livvic Bold"/>
              </a:rPr>
              <a:t>Başlangıç</a:t>
            </a:r>
            <a:r>
              <a:rPr lang="en-US" sz="2188" b="1" dirty="0">
                <a:solidFill>
                  <a:srgbClr val="EDE9DD"/>
                </a:solidFill>
                <a:latin typeface="Livvic Bold"/>
                <a:ea typeface="Livvic Bold"/>
                <a:cs typeface="Livvic Bold"/>
                <a:sym typeface="Livvic Bold"/>
              </a:rPr>
              <a:t> </a:t>
            </a:r>
            <a:r>
              <a:rPr lang="en-US" sz="2188" b="1" dirty="0" err="1">
                <a:solidFill>
                  <a:srgbClr val="EDE9DD"/>
                </a:solidFill>
                <a:latin typeface="Livvic Bold"/>
                <a:ea typeface="Livvic Bold"/>
                <a:cs typeface="Livvic Bold"/>
                <a:sym typeface="Livvic Bold"/>
              </a:rPr>
              <a:t>Öğrenme</a:t>
            </a:r>
            <a:r>
              <a:rPr lang="en-US" sz="2188" b="1" dirty="0">
                <a:solidFill>
                  <a:srgbClr val="EDE9DD"/>
                </a:solidFill>
                <a:latin typeface="Livvic Bold"/>
                <a:ea typeface="Livvic Bold"/>
                <a:cs typeface="Livvic Bold"/>
                <a:sym typeface="Livvic Bold"/>
              </a:rPr>
              <a:t> </a:t>
            </a:r>
            <a:r>
              <a:rPr lang="en-US" sz="2188" b="1" dirty="0" err="1">
                <a:solidFill>
                  <a:srgbClr val="EDE9DD"/>
                </a:solidFill>
                <a:latin typeface="Livvic Bold"/>
                <a:ea typeface="Livvic Bold"/>
                <a:cs typeface="Livvic Bold"/>
                <a:sym typeface="Livvic Bold"/>
              </a:rPr>
              <a:t>Oranı</a:t>
            </a:r>
            <a:r>
              <a:rPr lang="en-US" sz="2188" b="1" dirty="0">
                <a:solidFill>
                  <a:srgbClr val="EDE9DD"/>
                </a:solidFill>
                <a:latin typeface="Livvic Bold"/>
                <a:ea typeface="Livvic Bold"/>
                <a:cs typeface="Livvic Bold"/>
                <a:sym typeface="Livvic Bold"/>
              </a:rPr>
              <a:t> ('</a:t>
            </a:r>
            <a:r>
              <a:rPr lang="en-US" sz="2188" b="1" dirty="0" err="1">
                <a:solidFill>
                  <a:srgbClr val="EDE9DD"/>
                </a:solidFill>
                <a:latin typeface="Livvic Bold"/>
                <a:ea typeface="Livvic Bold"/>
                <a:cs typeface="Livvic Bold"/>
                <a:sym typeface="Livvic Bold"/>
              </a:rPr>
              <a:t>InitialLearnRate</a:t>
            </a:r>
            <a:r>
              <a:rPr lang="en-US" sz="2188" b="1" dirty="0">
                <a:solidFill>
                  <a:srgbClr val="EDE9DD"/>
                </a:solidFill>
                <a:latin typeface="Livvic Bold"/>
                <a:ea typeface="Livvic Bold"/>
                <a:cs typeface="Livvic Bold"/>
                <a:sym typeface="Livvic Bold"/>
              </a:rPr>
              <a:t>', 1e-4):</a:t>
            </a:r>
          </a:p>
          <a:p>
            <a:pPr algn="l">
              <a:lnSpc>
                <a:spcPts val="3064"/>
              </a:lnSpc>
              <a:spcBef>
                <a:spcPct val="0"/>
              </a:spcBef>
            </a:pPr>
            <a:r>
              <a:rPr lang="en-US" sz="2188" dirty="0" err="1">
                <a:solidFill>
                  <a:srgbClr val="EDE9DD"/>
                </a:solidFill>
                <a:latin typeface="Livvic"/>
                <a:ea typeface="Livvic"/>
                <a:cs typeface="Livvic"/>
                <a:sym typeface="Livvic"/>
              </a:rPr>
              <a:t>Öğrenme</a:t>
            </a:r>
            <a:r>
              <a:rPr lang="en-US" sz="2188" dirty="0">
                <a:solidFill>
                  <a:srgbClr val="EDE9DD"/>
                </a:solidFill>
                <a:latin typeface="Livvic"/>
                <a:ea typeface="Livvic"/>
                <a:cs typeface="Livvic"/>
                <a:sym typeface="Livvic"/>
              </a:rPr>
              <a:t> </a:t>
            </a:r>
            <a:r>
              <a:rPr lang="en-US" sz="2188" dirty="0" err="1">
                <a:solidFill>
                  <a:srgbClr val="EDE9DD"/>
                </a:solidFill>
                <a:latin typeface="Livvic"/>
                <a:ea typeface="Livvic"/>
                <a:cs typeface="Livvic"/>
                <a:sym typeface="Livvic"/>
              </a:rPr>
              <a:t>oranı</a:t>
            </a:r>
            <a:r>
              <a:rPr lang="en-US" sz="2188" dirty="0">
                <a:solidFill>
                  <a:srgbClr val="EDE9DD"/>
                </a:solidFill>
                <a:latin typeface="Livvic"/>
                <a:ea typeface="Livvic"/>
                <a:cs typeface="Livvic"/>
                <a:sym typeface="Livvic"/>
              </a:rPr>
              <a:t>, </a:t>
            </a:r>
            <a:r>
              <a:rPr lang="en-US" sz="2188" dirty="0" err="1">
                <a:solidFill>
                  <a:srgbClr val="EDE9DD"/>
                </a:solidFill>
                <a:latin typeface="Livvic"/>
                <a:ea typeface="Livvic"/>
                <a:cs typeface="Livvic"/>
                <a:sym typeface="Livvic"/>
              </a:rPr>
              <a:t>modelin</a:t>
            </a:r>
            <a:r>
              <a:rPr lang="en-US" sz="2188" dirty="0">
                <a:solidFill>
                  <a:srgbClr val="EDE9DD"/>
                </a:solidFill>
                <a:latin typeface="Livvic"/>
                <a:ea typeface="Livvic"/>
                <a:cs typeface="Livvic"/>
                <a:sym typeface="Livvic"/>
              </a:rPr>
              <a:t> </a:t>
            </a:r>
            <a:r>
              <a:rPr lang="en-US" sz="2188" dirty="0" err="1">
                <a:solidFill>
                  <a:srgbClr val="EDE9DD"/>
                </a:solidFill>
                <a:latin typeface="Livvic"/>
                <a:ea typeface="Livvic"/>
                <a:cs typeface="Livvic"/>
                <a:sym typeface="Livvic"/>
              </a:rPr>
              <a:t>ağırlıklarını</a:t>
            </a:r>
            <a:r>
              <a:rPr lang="en-US" sz="2188" dirty="0">
                <a:solidFill>
                  <a:srgbClr val="EDE9DD"/>
                </a:solidFill>
                <a:latin typeface="Livvic"/>
                <a:ea typeface="Livvic"/>
                <a:cs typeface="Livvic"/>
                <a:sym typeface="Livvic"/>
              </a:rPr>
              <a:t> ne </a:t>
            </a:r>
            <a:r>
              <a:rPr lang="en-US" sz="2188" dirty="0" err="1">
                <a:solidFill>
                  <a:srgbClr val="EDE9DD"/>
                </a:solidFill>
                <a:latin typeface="Livvic"/>
                <a:ea typeface="Livvic"/>
                <a:cs typeface="Livvic"/>
                <a:sym typeface="Livvic"/>
              </a:rPr>
              <a:t>kadar</a:t>
            </a:r>
            <a:r>
              <a:rPr lang="en-US" sz="2188" dirty="0">
                <a:solidFill>
                  <a:srgbClr val="EDE9DD"/>
                </a:solidFill>
                <a:latin typeface="Livvic"/>
                <a:ea typeface="Livvic"/>
                <a:cs typeface="Livvic"/>
                <a:sym typeface="Livvic"/>
              </a:rPr>
              <a:t> </a:t>
            </a:r>
            <a:r>
              <a:rPr lang="en-US" sz="2188" dirty="0" err="1">
                <a:solidFill>
                  <a:srgbClr val="EDE9DD"/>
                </a:solidFill>
                <a:latin typeface="Livvic"/>
                <a:ea typeface="Livvic"/>
                <a:cs typeface="Livvic"/>
                <a:sym typeface="Livvic"/>
              </a:rPr>
              <a:t>büyük</a:t>
            </a:r>
            <a:r>
              <a:rPr lang="en-US" sz="2188" dirty="0">
                <a:solidFill>
                  <a:srgbClr val="EDE9DD"/>
                </a:solidFill>
                <a:latin typeface="Livvic"/>
                <a:ea typeface="Livvic"/>
                <a:cs typeface="Livvic"/>
                <a:sym typeface="Livvic"/>
              </a:rPr>
              <a:t> </a:t>
            </a:r>
            <a:r>
              <a:rPr lang="en-US" sz="2188" dirty="0" err="1">
                <a:solidFill>
                  <a:srgbClr val="EDE9DD"/>
                </a:solidFill>
                <a:latin typeface="Livvic"/>
                <a:ea typeface="Livvic"/>
                <a:cs typeface="Livvic"/>
                <a:sym typeface="Livvic"/>
              </a:rPr>
              <a:t>adımlarla</a:t>
            </a:r>
            <a:r>
              <a:rPr lang="en-US" sz="2188" dirty="0">
                <a:solidFill>
                  <a:srgbClr val="EDE9DD"/>
                </a:solidFill>
                <a:latin typeface="Livvic"/>
                <a:ea typeface="Livvic"/>
                <a:cs typeface="Livvic"/>
                <a:sym typeface="Livvic"/>
              </a:rPr>
              <a:t> </a:t>
            </a:r>
            <a:r>
              <a:rPr lang="en-US" sz="2188" dirty="0" err="1">
                <a:solidFill>
                  <a:srgbClr val="EDE9DD"/>
                </a:solidFill>
                <a:latin typeface="Livvic"/>
                <a:ea typeface="Livvic"/>
                <a:cs typeface="Livvic"/>
                <a:sym typeface="Livvic"/>
              </a:rPr>
              <a:t>güncelleyeceğini</a:t>
            </a:r>
            <a:r>
              <a:rPr lang="en-US" sz="2188" dirty="0">
                <a:solidFill>
                  <a:srgbClr val="EDE9DD"/>
                </a:solidFill>
                <a:latin typeface="Livvic"/>
                <a:ea typeface="Livvic"/>
                <a:cs typeface="Livvic"/>
                <a:sym typeface="Livvic"/>
              </a:rPr>
              <a:t> </a:t>
            </a:r>
            <a:r>
              <a:rPr lang="en-US" sz="2188" dirty="0" err="1">
                <a:solidFill>
                  <a:srgbClr val="EDE9DD"/>
                </a:solidFill>
                <a:latin typeface="Livvic"/>
                <a:ea typeface="Livvic"/>
                <a:cs typeface="Livvic"/>
                <a:sym typeface="Livvic"/>
              </a:rPr>
              <a:t>belirler</a:t>
            </a:r>
            <a:r>
              <a:rPr lang="en-US" sz="2188" dirty="0">
                <a:solidFill>
                  <a:srgbClr val="EDE9DD"/>
                </a:solidFill>
                <a:latin typeface="Livvic"/>
                <a:ea typeface="Livvic"/>
                <a:cs typeface="Livvic"/>
                <a:sym typeface="Livvic"/>
              </a:rPr>
              <a:t>.</a:t>
            </a:r>
          </a:p>
          <a:p>
            <a:pPr algn="l">
              <a:lnSpc>
                <a:spcPts val="3064"/>
              </a:lnSpc>
              <a:spcBef>
                <a:spcPct val="0"/>
              </a:spcBef>
            </a:pPr>
            <a:r>
              <a:rPr lang="en-US" sz="2188" dirty="0" err="1">
                <a:solidFill>
                  <a:srgbClr val="EDE9DD"/>
                </a:solidFill>
                <a:latin typeface="Livvic"/>
                <a:ea typeface="Livvic"/>
                <a:cs typeface="Livvic"/>
                <a:sym typeface="Livvic"/>
              </a:rPr>
              <a:t>Düşük</a:t>
            </a:r>
            <a:r>
              <a:rPr lang="en-US" sz="2188" dirty="0">
                <a:solidFill>
                  <a:srgbClr val="EDE9DD"/>
                </a:solidFill>
                <a:latin typeface="Livvic"/>
                <a:ea typeface="Livvic"/>
                <a:cs typeface="Livvic"/>
                <a:sym typeface="Livvic"/>
              </a:rPr>
              <a:t> </a:t>
            </a:r>
            <a:r>
              <a:rPr lang="en-US" sz="2188" dirty="0" err="1">
                <a:solidFill>
                  <a:srgbClr val="EDE9DD"/>
                </a:solidFill>
                <a:latin typeface="Livvic"/>
                <a:ea typeface="Livvic"/>
                <a:cs typeface="Livvic"/>
                <a:sym typeface="Livvic"/>
              </a:rPr>
              <a:t>bir</a:t>
            </a:r>
            <a:r>
              <a:rPr lang="en-US" sz="2188" dirty="0">
                <a:solidFill>
                  <a:srgbClr val="EDE9DD"/>
                </a:solidFill>
                <a:latin typeface="Livvic"/>
                <a:ea typeface="Livvic"/>
                <a:cs typeface="Livvic"/>
                <a:sym typeface="Livvic"/>
              </a:rPr>
              <a:t> </a:t>
            </a:r>
            <a:r>
              <a:rPr lang="en-US" sz="2188" dirty="0" err="1">
                <a:solidFill>
                  <a:srgbClr val="EDE9DD"/>
                </a:solidFill>
                <a:latin typeface="Livvic"/>
                <a:ea typeface="Livvic"/>
                <a:cs typeface="Livvic"/>
                <a:sym typeface="Livvic"/>
              </a:rPr>
              <a:t>öğrenme</a:t>
            </a:r>
            <a:r>
              <a:rPr lang="en-US" sz="2188" dirty="0">
                <a:solidFill>
                  <a:srgbClr val="EDE9DD"/>
                </a:solidFill>
                <a:latin typeface="Livvic"/>
                <a:ea typeface="Livvic"/>
                <a:cs typeface="Livvic"/>
                <a:sym typeface="Livvic"/>
              </a:rPr>
              <a:t> </a:t>
            </a:r>
            <a:r>
              <a:rPr lang="en-US" sz="2188" dirty="0" err="1">
                <a:solidFill>
                  <a:srgbClr val="EDE9DD"/>
                </a:solidFill>
                <a:latin typeface="Livvic"/>
                <a:ea typeface="Livvic"/>
                <a:cs typeface="Livvic"/>
                <a:sym typeface="Livvic"/>
              </a:rPr>
              <a:t>oranı</a:t>
            </a:r>
            <a:r>
              <a:rPr lang="en-US" sz="2188" dirty="0">
                <a:solidFill>
                  <a:srgbClr val="EDE9DD"/>
                </a:solidFill>
                <a:latin typeface="Livvic"/>
                <a:ea typeface="Livvic"/>
                <a:cs typeface="Livvic"/>
                <a:sym typeface="Livvic"/>
              </a:rPr>
              <a:t> (0.0001), </a:t>
            </a:r>
            <a:r>
              <a:rPr lang="en-US" sz="2188" dirty="0" err="1">
                <a:solidFill>
                  <a:srgbClr val="EDE9DD"/>
                </a:solidFill>
                <a:latin typeface="Livvic"/>
                <a:ea typeface="Livvic"/>
                <a:cs typeface="Livvic"/>
                <a:sym typeface="Livvic"/>
              </a:rPr>
              <a:t>modelin</a:t>
            </a:r>
            <a:r>
              <a:rPr lang="en-US" sz="2188" dirty="0">
                <a:solidFill>
                  <a:srgbClr val="EDE9DD"/>
                </a:solidFill>
                <a:latin typeface="Livvic"/>
                <a:ea typeface="Livvic"/>
                <a:cs typeface="Livvic"/>
                <a:sym typeface="Livvic"/>
              </a:rPr>
              <a:t> </a:t>
            </a:r>
            <a:r>
              <a:rPr lang="en-US" sz="2188" dirty="0" err="1">
                <a:solidFill>
                  <a:srgbClr val="EDE9DD"/>
                </a:solidFill>
                <a:latin typeface="Livvic"/>
                <a:ea typeface="Livvic"/>
                <a:cs typeface="Livvic"/>
                <a:sym typeface="Livvic"/>
              </a:rPr>
              <a:t>daha</a:t>
            </a:r>
            <a:r>
              <a:rPr lang="en-US" sz="2188" dirty="0">
                <a:solidFill>
                  <a:srgbClr val="EDE9DD"/>
                </a:solidFill>
                <a:latin typeface="Livvic"/>
                <a:ea typeface="Livvic"/>
                <a:cs typeface="Livvic"/>
                <a:sym typeface="Livvic"/>
              </a:rPr>
              <a:t> </a:t>
            </a:r>
            <a:r>
              <a:rPr lang="en-US" sz="2188" dirty="0" err="1">
                <a:solidFill>
                  <a:srgbClr val="EDE9DD"/>
                </a:solidFill>
                <a:latin typeface="Livvic"/>
                <a:ea typeface="Livvic"/>
                <a:cs typeface="Livvic"/>
                <a:sym typeface="Livvic"/>
              </a:rPr>
              <a:t>dikkatli</a:t>
            </a:r>
            <a:r>
              <a:rPr lang="en-US" sz="2188" dirty="0">
                <a:solidFill>
                  <a:srgbClr val="EDE9DD"/>
                </a:solidFill>
                <a:latin typeface="Livvic"/>
                <a:ea typeface="Livvic"/>
                <a:cs typeface="Livvic"/>
                <a:sym typeface="Livvic"/>
              </a:rPr>
              <a:t> </a:t>
            </a:r>
            <a:r>
              <a:rPr lang="en-US" sz="2188" dirty="0" err="1">
                <a:solidFill>
                  <a:srgbClr val="EDE9DD"/>
                </a:solidFill>
                <a:latin typeface="Livvic"/>
                <a:ea typeface="Livvic"/>
                <a:cs typeface="Livvic"/>
                <a:sym typeface="Livvic"/>
              </a:rPr>
              <a:t>öğrenmesini</a:t>
            </a:r>
            <a:r>
              <a:rPr lang="en-US" sz="2188" dirty="0">
                <a:solidFill>
                  <a:srgbClr val="EDE9DD"/>
                </a:solidFill>
                <a:latin typeface="Livvic"/>
                <a:ea typeface="Livvic"/>
                <a:cs typeface="Livvic"/>
                <a:sym typeface="Livvic"/>
              </a:rPr>
              <a:t> </a:t>
            </a:r>
            <a:r>
              <a:rPr lang="en-US" sz="2188" dirty="0" err="1">
                <a:solidFill>
                  <a:srgbClr val="EDE9DD"/>
                </a:solidFill>
                <a:latin typeface="Livvic"/>
                <a:ea typeface="Livvic"/>
                <a:cs typeface="Livvic"/>
                <a:sym typeface="Livvic"/>
              </a:rPr>
              <a:t>sağlar</a:t>
            </a:r>
            <a:r>
              <a:rPr lang="en-US" sz="2188" dirty="0">
                <a:solidFill>
                  <a:srgbClr val="EDE9DD"/>
                </a:solidFill>
                <a:latin typeface="Livvic"/>
                <a:ea typeface="Livvic"/>
                <a:cs typeface="Livvic"/>
                <a:sym typeface="Livvic"/>
              </a:rPr>
              <a:t> </a:t>
            </a:r>
            <a:r>
              <a:rPr lang="en-US" sz="2188" dirty="0" err="1">
                <a:solidFill>
                  <a:srgbClr val="EDE9DD"/>
                </a:solidFill>
                <a:latin typeface="Livvic"/>
                <a:ea typeface="Livvic"/>
                <a:cs typeface="Livvic"/>
                <a:sym typeface="Livvic"/>
              </a:rPr>
              <a:t>ve</a:t>
            </a:r>
            <a:r>
              <a:rPr lang="en-US" sz="2188" dirty="0">
                <a:solidFill>
                  <a:srgbClr val="EDE9DD"/>
                </a:solidFill>
                <a:latin typeface="Livvic"/>
                <a:ea typeface="Livvic"/>
                <a:cs typeface="Livvic"/>
                <a:sym typeface="Livvic"/>
              </a:rPr>
              <a:t> </a:t>
            </a:r>
            <a:r>
              <a:rPr lang="en-US" sz="2188" dirty="0" err="1">
                <a:solidFill>
                  <a:srgbClr val="EDE9DD"/>
                </a:solidFill>
                <a:latin typeface="Livvic"/>
                <a:ea typeface="Livvic"/>
                <a:cs typeface="Livvic"/>
                <a:sym typeface="Livvic"/>
              </a:rPr>
              <a:t>aşırı</a:t>
            </a:r>
            <a:r>
              <a:rPr lang="en-US" sz="2188" dirty="0">
                <a:solidFill>
                  <a:srgbClr val="EDE9DD"/>
                </a:solidFill>
                <a:latin typeface="Livvic"/>
                <a:ea typeface="Livvic"/>
                <a:cs typeface="Livvic"/>
                <a:sym typeface="Livvic"/>
              </a:rPr>
              <a:t> </a:t>
            </a:r>
            <a:r>
              <a:rPr lang="en-US" sz="2188" dirty="0" err="1">
                <a:solidFill>
                  <a:srgbClr val="EDE9DD"/>
                </a:solidFill>
                <a:latin typeface="Livvic"/>
                <a:ea typeface="Livvic"/>
                <a:cs typeface="Livvic"/>
                <a:sym typeface="Livvic"/>
              </a:rPr>
              <a:t>sıçramaları</a:t>
            </a:r>
            <a:r>
              <a:rPr lang="en-US" sz="2188" dirty="0">
                <a:solidFill>
                  <a:srgbClr val="EDE9DD"/>
                </a:solidFill>
                <a:latin typeface="Livvic"/>
                <a:ea typeface="Livvic"/>
                <a:cs typeface="Livvic"/>
                <a:sym typeface="Livvic"/>
              </a:rPr>
              <a:t> </a:t>
            </a:r>
            <a:r>
              <a:rPr lang="en-US" sz="2188" dirty="0" err="1">
                <a:solidFill>
                  <a:srgbClr val="EDE9DD"/>
                </a:solidFill>
                <a:latin typeface="Livvic"/>
                <a:ea typeface="Livvic"/>
                <a:cs typeface="Livvic"/>
                <a:sym typeface="Livvic"/>
              </a:rPr>
              <a:t>önler</a:t>
            </a:r>
            <a:r>
              <a:rPr lang="en-US" sz="2188" dirty="0">
                <a:solidFill>
                  <a:srgbClr val="EDE9DD"/>
                </a:solidFill>
                <a:latin typeface="Livvic"/>
                <a:ea typeface="Livvic"/>
                <a:cs typeface="Livvic"/>
                <a:sym typeface="Livvic"/>
              </a:rPr>
              <a:t>.</a:t>
            </a:r>
          </a:p>
          <a:p>
            <a:pPr algn="l">
              <a:lnSpc>
                <a:spcPts val="3064"/>
              </a:lnSpc>
              <a:spcBef>
                <a:spcPct val="0"/>
              </a:spcBef>
            </a:pPr>
            <a:endParaRPr lang="en-US" sz="2188" dirty="0">
              <a:solidFill>
                <a:srgbClr val="EDE9DD"/>
              </a:solidFill>
              <a:latin typeface="Livvic"/>
              <a:ea typeface="Livvic"/>
              <a:cs typeface="Livvic"/>
              <a:sym typeface="Livvic"/>
            </a:endParaRPr>
          </a:p>
        </p:txBody>
      </p:sp>
      <p:sp>
        <p:nvSpPr>
          <p:cNvPr id="5" name="TextBox 5"/>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Abril Fatface"/>
                <a:ea typeface="Abril Fatface"/>
                <a:cs typeface="Abril Fatface"/>
                <a:sym typeface="Abril Fatface"/>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713D3D"/>
        </a:solidFill>
        <a:effectLst/>
      </p:bgPr>
    </p:bg>
    <p:spTree>
      <p:nvGrpSpPr>
        <p:cNvPr id="1" name=""/>
        <p:cNvGrpSpPr/>
        <p:nvPr/>
      </p:nvGrpSpPr>
      <p:grpSpPr>
        <a:xfrm>
          <a:off x="0" y="0"/>
          <a:ext cx="0" cy="0"/>
          <a:chOff x="0" y="0"/>
          <a:chExt cx="0" cy="0"/>
        </a:xfrm>
      </p:grpSpPr>
      <p:sp>
        <p:nvSpPr>
          <p:cNvPr id="2" name="Freeform 2"/>
          <p:cNvSpPr/>
          <p:nvPr/>
        </p:nvSpPr>
        <p:spPr>
          <a:xfrm>
            <a:off x="340194" y="1646317"/>
            <a:ext cx="10210193" cy="8038577"/>
          </a:xfrm>
          <a:custGeom>
            <a:avLst/>
            <a:gdLst/>
            <a:ahLst/>
            <a:cxnLst/>
            <a:rect l="l" t="t" r="r" b="b"/>
            <a:pathLst>
              <a:path w="10210193" h="8038577">
                <a:moveTo>
                  <a:pt x="0" y="0"/>
                </a:moveTo>
                <a:lnTo>
                  <a:pt x="10210193" y="0"/>
                </a:lnTo>
                <a:lnTo>
                  <a:pt x="10210193" y="8038577"/>
                </a:lnTo>
                <a:lnTo>
                  <a:pt x="0" y="8038577"/>
                </a:lnTo>
                <a:lnTo>
                  <a:pt x="0" y="0"/>
                </a:lnTo>
                <a:close/>
              </a:path>
            </a:pathLst>
          </a:custGeom>
          <a:blipFill>
            <a:blip r:embed="rId2"/>
            <a:stretch>
              <a:fillRect l="-3472" r="-5377"/>
            </a:stretch>
          </a:blipFill>
        </p:spPr>
      </p:sp>
      <p:sp>
        <p:nvSpPr>
          <p:cNvPr id="3" name="TextBox 3"/>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Abril Fatface"/>
                <a:ea typeface="Abril Fatface"/>
                <a:cs typeface="Abril Fatface"/>
                <a:sym typeface="Abril Fatface"/>
              </a:rPr>
              <a:t>11</a:t>
            </a:r>
          </a:p>
        </p:txBody>
      </p:sp>
      <p:sp>
        <p:nvSpPr>
          <p:cNvPr id="4" name="TextBox 4"/>
          <p:cNvSpPr txBox="1"/>
          <p:nvPr/>
        </p:nvSpPr>
        <p:spPr>
          <a:xfrm>
            <a:off x="-285254" y="464659"/>
            <a:ext cx="15844310" cy="1004257"/>
          </a:xfrm>
          <a:prstGeom prst="rect">
            <a:avLst/>
          </a:prstGeom>
        </p:spPr>
        <p:txBody>
          <a:bodyPr lIns="0" tIns="0" rIns="0" bIns="0" rtlCol="0" anchor="t">
            <a:spAutoFit/>
          </a:bodyPr>
          <a:lstStyle/>
          <a:p>
            <a:pPr algn="ctr">
              <a:lnSpc>
                <a:spcPts val="8172"/>
              </a:lnSpc>
            </a:pPr>
            <a:r>
              <a:rPr lang="en-US" sz="5837">
                <a:solidFill>
                  <a:srgbClr val="EFE7DD"/>
                </a:solidFill>
                <a:latin typeface="Bobby Jones"/>
                <a:ea typeface="Bobby Jones"/>
                <a:cs typeface="Bobby Jones"/>
                <a:sym typeface="Bobby Jones"/>
              </a:rPr>
              <a:t>Erken Durma (EARLY STOPPING) Fonksiyonu </a:t>
            </a:r>
          </a:p>
        </p:txBody>
      </p:sp>
      <p:sp>
        <p:nvSpPr>
          <p:cNvPr id="5" name="TextBox 5"/>
          <p:cNvSpPr txBox="1"/>
          <p:nvPr/>
        </p:nvSpPr>
        <p:spPr>
          <a:xfrm>
            <a:off x="10726014" y="1598692"/>
            <a:ext cx="6879014" cy="2278258"/>
          </a:xfrm>
          <a:prstGeom prst="rect">
            <a:avLst/>
          </a:prstGeom>
        </p:spPr>
        <p:txBody>
          <a:bodyPr lIns="0" tIns="0" rIns="0" bIns="0" rtlCol="0" anchor="t">
            <a:spAutoFit/>
          </a:bodyPr>
          <a:lstStyle/>
          <a:p>
            <a:pPr algn="l">
              <a:lnSpc>
                <a:spcPts val="3051"/>
              </a:lnSpc>
              <a:spcBef>
                <a:spcPct val="0"/>
              </a:spcBef>
            </a:pPr>
            <a:r>
              <a:rPr lang="en-US" sz="2179">
                <a:solidFill>
                  <a:srgbClr val="EFE7DD"/>
                </a:solidFill>
                <a:latin typeface="Livvic"/>
                <a:ea typeface="Livvic"/>
                <a:cs typeface="Livvic"/>
                <a:sym typeface="Livvic"/>
              </a:rPr>
              <a:t>Erken durma fonksiyonu, modelin eğitim sürecini kontrol etmek ve gereksiz yere eğitim yapmasını engellemek için kullanılan bir mekanizmadır. Bu fonksiyon, modelin doğrulama veri setindeki performansı üzerinden çalışır ve belirli bir süre boyunca iyileşme olmazsa eğitimi durdurur.</a:t>
            </a:r>
          </a:p>
        </p:txBody>
      </p:sp>
      <p:sp>
        <p:nvSpPr>
          <p:cNvPr id="6" name="TextBox 6"/>
          <p:cNvSpPr txBox="1"/>
          <p:nvPr/>
        </p:nvSpPr>
        <p:spPr>
          <a:xfrm>
            <a:off x="10726014" y="4236085"/>
            <a:ext cx="7431635" cy="5022215"/>
          </a:xfrm>
          <a:prstGeom prst="rect">
            <a:avLst/>
          </a:prstGeom>
        </p:spPr>
        <p:txBody>
          <a:bodyPr lIns="0" tIns="0" rIns="0" bIns="0" rtlCol="0" anchor="t">
            <a:spAutoFit/>
          </a:bodyPr>
          <a:lstStyle/>
          <a:p>
            <a:pPr algn="l">
              <a:lnSpc>
                <a:spcPts val="3219"/>
              </a:lnSpc>
              <a:spcBef>
                <a:spcPct val="0"/>
              </a:spcBef>
            </a:pPr>
            <a:r>
              <a:rPr lang="en-US" sz="2299" b="1">
                <a:solidFill>
                  <a:srgbClr val="EFE7DD"/>
                </a:solidFill>
                <a:latin typeface="Livvic Bold"/>
                <a:ea typeface="Livvic Bold"/>
                <a:cs typeface="Livvic Bold"/>
                <a:sym typeface="Livvic Bold"/>
              </a:rPr>
              <a:t>Neden Kullanılır?</a:t>
            </a:r>
          </a:p>
          <a:p>
            <a:pPr algn="l">
              <a:lnSpc>
                <a:spcPts val="3219"/>
              </a:lnSpc>
              <a:spcBef>
                <a:spcPct val="0"/>
              </a:spcBef>
            </a:pPr>
            <a:endParaRPr lang="en-US" sz="2299" b="1">
              <a:solidFill>
                <a:srgbClr val="EFE7DD"/>
              </a:solidFill>
              <a:latin typeface="Livvic Bold"/>
              <a:ea typeface="Livvic Bold"/>
              <a:cs typeface="Livvic Bold"/>
              <a:sym typeface="Livvic Bold"/>
            </a:endParaRPr>
          </a:p>
          <a:p>
            <a:pPr algn="l">
              <a:lnSpc>
                <a:spcPts val="2800"/>
              </a:lnSpc>
              <a:spcBef>
                <a:spcPct val="0"/>
              </a:spcBef>
            </a:pPr>
            <a:r>
              <a:rPr lang="en-US" sz="2000" b="1">
                <a:solidFill>
                  <a:srgbClr val="EFE7DD"/>
                </a:solidFill>
                <a:latin typeface="Livvic Bold"/>
                <a:ea typeface="Livvic Bold"/>
                <a:cs typeface="Livvic Bold"/>
                <a:sym typeface="Livvic Bold"/>
              </a:rPr>
              <a:t>Aşırı Öğrenmeyi Önleme:</a:t>
            </a:r>
          </a:p>
          <a:p>
            <a:pPr algn="l">
              <a:lnSpc>
                <a:spcPts val="2800"/>
              </a:lnSpc>
              <a:spcBef>
                <a:spcPct val="0"/>
              </a:spcBef>
            </a:pPr>
            <a:r>
              <a:rPr lang="en-US" sz="2000">
                <a:solidFill>
                  <a:srgbClr val="EFE7DD"/>
                </a:solidFill>
                <a:latin typeface="Livvic"/>
                <a:ea typeface="Livvic"/>
                <a:cs typeface="Livvic"/>
                <a:sym typeface="Livvic"/>
              </a:rPr>
              <a:t>Model doğrulama veri setindeki performansını artırmayı bıraktığında eğitimi durdurarak aşırı öğrenmeyi (overfitting) engeller.</a:t>
            </a:r>
          </a:p>
          <a:p>
            <a:pPr algn="l">
              <a:lnSpc>
                <a:spcPts val="2800"/>
              </a:lnSpc>
              <a:spcBef>
                <a:spcPct val="0"/>
              </a:spcBef>
            </a:pPr>
            <a:endParaRPr lang="en-US" sz="2000">
              <a:solidFill>
                <a:srgbClr val="EFE7DD"/>
              </a:solidFill>
              <a:latin typeface="Livvic"/>
              <a:ea typeface="Livvic"/>
              <a:cs typeface="Livvic"/>
              <a:sym typeface="Livvic"/>
            </a:endParaRPr>
          </a:p>
          <a:p>
            <a:pPr algn="l">
              <a:lnSpc>
                <a:spcPts val="2800"/>
              </a:lnSpc>
              <a:spcBef>
                <a:spcPct val="0"/>
              </a:spcBef>
            </a:pPr>
            <a:r>
              <a:rPr lang="en-US" sz="2000" b="1">
                <a:solidFill>
                  <a:srgbClr val="EFE7DD"/>
                </a:solidFill>
                <a:latin typeface="Livvic Bold"/>
                <a:ea typeface="Livvic Bold"/>
                <a:cs typeface="Livvic Bold"/>
                <a:sym typeface="Livvic Bold"/>
              </a:rPr>
              <a:t>Zaman ve Kaynak Tasarrufu:</a:t>
            </a:r>
          </a:p>
          <a:p>
            <a:pPr algn="l">
              <a:lnSpc>
                <a:spcPts val="2800"/>
              </a:lnSpc>
              <a:spcBef>
                <a:spcPct val="0"/>
              </a:spcBef>
            </a:pPr>
            <a:r>
              <a:rPr lang="en-US" sz="2000">
                <a:solidFill>
                  <a:srgbClr val="EFE7DD"/>
                </a:solidFill>
                <a:latin typeface="Livvic"/>
                <a:ea typeface="Livvic"/>
                <a:cs typeface="Livvic"/>
                <a:sym typeface="Livvic"/>
              </a:rPr>
              <a:t>Performans iyileşmeyecekse eğitime devam etmek gereksizdir. Bu mekanizma, gereksiz hesaplamaları önler.</a:t>
            </a:r>
          </a:p>
          <a:p>
            <a:pPr algn="l">
              <a:lnSpc>
                <a:spcPts val="2800"/>
              </a:lnSpc>
              <a:spcBef>
                <a:spcPct val="0"/>
              </a:spcBef>
            </a:pPr>
            <a:endParaRPr lang="en-US" sz="2000">
              <a:solidFill>
                <a:srgbClr val="EFE7DD"/>
              </a:solidFill>
              <a:latin typeface="Livvic"/>
              <a:ea typeface="Livvic"/>
              <a:cs typeface="Livvic"/>
              <a:sym typeface="Livvic"/>
            </a:endParaRPr>
          </a:p>
          <a:p>
            <a:pPr algn="l">
              <a:lnSpc>
                <a:spcPts val="2800"/>
              </a:lnSpc>
              <a:spcBef>
                <a:spcPct val="0"/>
              </a:spcBef>
            </a:pPr>
            <a:r>
              <a:rPr lang="en-US" sz="2000" b="1">
                <a:solidFill>
                  <a:srgbClr val="EFE7DD"/>
                </a:solidFill>
                <a:latin typeface="Livvic Bold"/>
                <a:ea typeface="Livvic Bold"/>
                <a:cs typeface="Livvic Bold"/>
                <a:sym typeface="Livvic Bold"/>
              </a:rPr>
              <a:t>Performans İzleme:</a:t>
            </a:r>
          </a:p>
          <a:p>
            <a:pPr algn="l">
              <a:lnSpc>
                <a:spcPts val="2800"/>
              </a:lnSpc>
              <a:spcBef>
                <a:spcPct val="0"/>
              </a:spcBef>
            </a:pPr>
            <a:r>
              <a:rPr lang="en-US" sz="2000">
                <a:solidFill>
                  <a:srgbClr val="EFE7DD"/>
                </a:solidFill>
                <a:latin typeface="Livvic"/>
                <a:ea typeface="Livvic"/>
                <a:cs typeface="Livvic"/>
                <a:sym typeface="Livvic"/>
              </a:rPr>
              <a:t>Eğitim sürecini dinamik olarak kontrol eder ve gereksiz epoch’larda zaman kaybını azaltır.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9F7DC"/>
        </a:solidFill>
        <a:effectLst/>
      </p:bgPr>
    </p:bg>
    <p:spTree>
      <p:nvGrpSpPr>
        <p:cNvPr id="1" name=""/>
        <p:cNvGrpSpPr/>
        <p:nvPr/>
      </p:nvGrpSpPr>
      <p:grpSpPr>
        <a:xfrm>
          <a:off x="0" y="0"/>
          <a:ext cx="0" cy="0"/>
          <a:chOff x="0" y="0"/>
          <a:chExt cx="0" cy="0"/>
        </a:xfrm>
      </p:grpSpPr>
      <p:sp>
        <p:nvSpPr>
          <p:cNvPr id="2" name="Freeform 2"/>
          <p:cNvSpPr/>
          <p:nvPr/>
        </p:nvSpPr>
        <p:spPr>
          <a:xfrm>
            <a:off x="9707444" y="1472924"/>
            <a:ext cx="8371202" cy="5510874"/>
          </a:xfrm>
          <a:custGeom>
            <a:avLst/>
            <a:gdLst/>
            <a:ahLst/>
            <a:cxnLst/>
            <a:rect l="l" t="t" r="r" b="b"/>
            <a:pathLst>
              <a:path w="8371202" h="5510874">
                <a:moveTo>
                  <a:pt x="0" y="0"/>
                </a:moveTo>
                <a:lnTo>
                  <a:pt x="8371202" y="0"/>
                </a:lnTo>
                <a:lnTo>
                  <a:pt x="8371202" y="5510875"/>
                </a:lnTo>
                <a:lnTo>
                  <a:pt x="0" y="5510875"/>
                </a:lnTo>
                <a:lnTo>
                  <a:pt x="0" y="0"/>
                </a:lnTo>
                <a:close/>
              </a:path>
            </a:pathLst>
          </a:custGeom>
          <a:blipFill>
            <a:blip r:embed="rId2"/>
            <a:stretch>
              <a:fillRect l="-1820" r="-1820" b="-66377"/>
            </a:stretch>
          </a:blipFill>
        </p:spPr>
      </p:sp>
      <p:sp>
        <p:nvSpPr>
          <p:cNvPr id="3" name="Freeform 3"/>
          <p:cNvSpPr/>
          <p:nvPr/>
        </p:nvSpPr>
        <p:spPr>
          <a:xfrm>
            <a:off x="8764637" y="7579870"/>
            <a:ext cx="9314009" cy="2274501"/>
          </a:xfrm>
          <a:custGeom>
            <a:avLst/>
            <a:gdLst/>
            <a:ahLst/>
            <a:cxnLst/>
            <a:rect l="l" t="t" r="r" b="b"/>
            <a:pathLst>
              <a:path w="9314009" h="2274501">
                <a:moveTo>
                  <a:pt x="0" y="0"/>
                </a:moveTo>
                <a:lnTo>
                  <a:pt x="9314009" y="0"/>
                </a:lnTo>
                <a:lnTo>
                  <a:pt x="9314009" y="2274501"/>
                </a:lnTo>
                <a:lnTo>
                  <a:pt x="0" y="2274501"/>
                </a:lnTo>
                <a:lnTo>
                  <a:pt x="0" y="0"/>
                </a:lnTo>
                <a:close/>
              </a:path>
            </a:pathLst>
          </a:custGeom>
          <a:blipFill>
            <a:blip r:embed="rId3"/>
            <a:stretch>
              <a:fillRect t="-542" r="-7912" b="-542"/>
            </a:stretch>
          </a:blipFill>
        </p:spPr>
      </p:sp>
      <p:sp>
        <p:nvSpPr>
          <p:cNvPr id="4" name="TextBox 4"/>
          <p:cNvSpPr txBox="1"/>
          <p:nvPr/>
        </p:nvSpPr>
        <p:spPr>
          <a:xfrm>
            <a:off x="1998947" y="1960877"/>
            <a:ext cx="6528063" cy="6770182"/>
          </a:xfrm>
          <a:prstGeom prst="rect">
            <a:avLst/>
          </a:prstGeom>
        </p:spPr>
        <p:txBody>
          <a:bodyPr lIns="0" tIns="0" rIns="0" bIns="0" rtlCol="0" anchor="t">
            <a:spAutoFit/>
          </a:bodyPr>
          <a:lstStyle/>
          <a:p>
            <a:pPr algn="l">
              <a:lnSpc>
                <a:spcPts val="3629"/>
              </a:lnSpc>
              <a:spcBef>
                <a:spcPct val="0"/>
              </a:spcBef>
            </a:pPr>
            <a:r>
              <a:rPr lang="en-US" sz="2592" b="1">
                <a:solidFill>
                  <a:srgbClr val="363E8D"/>
                </a:solidFill>
                <a:latin typeface="Livvic Bold"/>
                <a:ea typeface="Livvic Bold"/>
                <a:cs typeface="Livvic Bold"/>
                <a:sym typeface="Livvic Bold"/>
              </a:rPr>
              <a:t>ACCURACY:</a:t>
            </a:r>
            <a:r>
              <a:rPr lang="en-US" sz="2592">
                <a:solidFill>
                  <a:srgbClr val="363E8D"/>
                </a:solidFill>
                <a:latin typeface="Livvic"/>
                <a:ea typeface="Livvic"/>
                <a:cs typeface="Livvic"/>
                <a:sym typeface="Livvic"/>
              </a:rPr>
              <a:t> Modelin test verilerindeki doğruluğu</a:t>
            </a:r>
          </a:p>
          <a:p>
            <a:pPr algn="l">
              <a:lnSpc>
                <a:spcPts val="3629"/>
              </a:lnSpc>
              <a:spcBef>
                <a:spcPct val="0"/>
              </a:spcBef>
            </a:pPr>
            <a:endParaRPr lang="en-US" sz="2592">
              <a:solidFill>
                <a:srgbClr val="363E8D"/>
              </a:solidFill>
              <a:latin typeface="Livvic"/>
              <a:ea typeface="Livvic"/>
              <a:cs typeface="Livvic"/>
              <a:sym typeface="Livvic"/>
            </a:endParaRPr>
          </a:p>
          <a:p>
            <a:pPr algn="l">
              <a:lnSpc>
                <a:spcPts val="3629"/>
              </a:lnSpc>
              <a:spcBef>
                <a:spcPct val="0"/>
              </a:spcBef>
            </a:pPr>
            <a:r>
              <a:rPr lang="en-US" sz="2592" b="1">
                <a:solidFill>
                  <a:srgbClr val="363E8D"/>
                </a:solidFill>
                <a:latin typeface="Livvic Bold"/>
                <a:ea typeface="Livvic Bold"/>
                <a:cs typeface="Livvic Bold"/>
                <a:sym typeface="Livvic Bold"/>
              </a:rPr>
              <a:t>F1 SCORE:</a:t>
            </a:r>
            <a:r>
              <a:rPr lang="en-US" sz="2592">
                <a:solidFill>
                  <a:srgbClr val="363E8D"/>
                </a:solidFill>
                <a:latin typeface="Livvic"/>
                <a:ea typeface="Livvic"/>
                <a:cs typeface="Livvic"/>
                <a:sym typeface="Livvic"/>
              </a:rPr>
              <a:t> Precision (kesinlik) ve Recall (duyarlılık) kullanılarak hesaplanır. tp (true positives), fp (false positives) ve fn (false negatives) sayılır ve formüle göre F1 Skor bulunur.</a:t>
            </a:r>
          </a:p>
          <a:p>
            <a:pPr algn="l">
              <a:lnSpc>
                <a:spcPts val="3629"/>
              </a:lnSpc>
              <a:spcBef>
                <a:spcPct val="0"/>
              </a:spcBef>
            </a:pPr>
            <a:r>
              <a:rPr lang="en-US" sz="2592">
                <a:solidFill>
                  <a:srgbClr val="363E8D"/>
                </a:solidFill>
                <a:latin typeface="Livvic"/>
                <a:ea typeface="Livvic"/>
                <a:cs typeface="Livvic"/>
                <a:sym typeface="Livvic"/>
              </a:rPr>
              <a:t>Yüksek bir F1 skoru, modelin dengeli olduğunu (hem doğru pozitif oranlarının hem de duyarlılığın yüksek olduğunu) gösterir.</a:t>
            </a:r>
          </a:p>
          <a:p>
            <a:pPr algn="l">
              <a:lnSpc>
                <a:spcPts val="3629"/>
              </a:lnSpc>
              <a:spcBef>
                <a:spcPct val="0"/>
              </a:spcBef>
            </a:pPr>
            <a:endParaRPr lang="en-US" sz="2592">
              <a:solidFill>
                <a:srgbClr val="363E8D"/>
              </a:solidFill>
              <a:latin typeface="Livvic"/>
              <a:ea typeface="Livvic"/>
              <a:cs typeface="Livvic"/>
              <a:sym typeface="Livvic"/>
            </a:endParaRPr>
          </a:p>
          <a:p>
            <a:pPr algn="l">
              <a:lnSpc>
                <a:spcPts val="3629"/>
              </a:lnSpc>
              <a:spcBef>
                <a:spcPct val="0"/>
              </a:spcBef>
            </a:pPr>
            <a:r>
              <a:rPr lang="en-US" sz="2592" b="1">
                <a:solidFill>
                  <a:srgbClr val="363E8D"/>
                </a:solidFill>
                <a:latin typeface="Livvic Bold"/>
                <a:ea typeface="Livvic Bold"/>
                <a:cs typeface="Livvic Bold"/>
                <a:sym typeface="Livvic Bold"/>
              </a:rPr>
              <a:t>MSE: </a:t>
            </a:r>
            <a:r>
              <a:rPr lang="en-US" sz="2592">
                <a:solidFill>
                  <a:srgbClr val="363E8D"/>
                </a:solidFill>
                <a:latin typeface="Livvic"/>
                <a:ea typeface="Livvic"/>
                <a:cs typeface="Livvic"/>
                <a:sym typeface="Livvic"/>
              </a:rPr>
              <a:t>Tahmin edilen ve gerçek değerler arasındaki ortalama kare hatasını hesaplar</a:t>
            </a:r>
          </a:p>
        </p:txBody>
      </p:sp>
      <p:sp>
        <p:nvSpPr>
          <p:cNvPr id="5" name="TextBox 5"/>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Abril Fatface"/>
                <a:ea typeface="Abril Fatface"/>
                <a:cs typeface="Abril Fatface"/>
                <a:sym typeface="Abril Fatface"/>
              </a:rPr>
              <a:t>12</a:t>
            </a:r>
          </a:p>
        </p:txBody>
      </p:sp>
      <p:sp>
        <p:nvSpPr>
          <p:cNvPr id="6" name="TextBox 6"/>
          <p:cNvSpPr txBox="1"/>
          <p:nvPr/>
        </p:nvSpPr>
        <p:spPr>
          <a:xfrm>
            <a:off x="625157" y="188278"/>
            <a:ext cx="17037686" cy="1113778"/>
          </a:xfrm>
          <a:prstGeom prst="rect">
            <a:avLst/>
          </a:prstGeom>
        </p:spPr>
        <p:txBody>
          <a:bodyPr lIns="0" tIns="0" rIns="0" bIns="0" rtlCol="0" anchor="t">
            <a:spAutoFit/>
          </a:bodyPr>
          <a:lstStyle/>
          <a:p>
            <a:pPr algn="ctr">
              <a:lnSpc>
                <a:spcPts val="8960"/>
              </a:lnSpc>
            </a:pPr>
            <a:r>
              <a:rPr lang="en-US" sz="6400">
                <a:solidFill>
                  <a:srgbClr val="9B4922"/>
                </a:solidFill>
                <a:latin typeface="Bobby Jones"/>
                <a:ea typeface="Bobby Jones"/>
                <a:cs typeface="Bobby Jones"/>
                <a:sym typeface="Bobby Jones"/>
              </a:rPr>
              <a:t>5.MODEL ÇIKTILARI vE PERFORMANS DEĞERLENDİRME</a:t>
            </a:r>
          </a:p>
        </p:txBody>
      </p:sp>
      <p:sp>
        <p:nvSpPr>
          <p:cNvPr id="7" name="Freeform 7"/>
          <p:cNvSpPr/>
          <p:nvPr/>
        </p:nvSpPr>
        <p:spPr>
          <a:xfrm>
            <a:off x="0" y="8000431"/>
            <a:ext cx="2172969" cy="2515738"/>
          </a:xfrm>
          <a:custGeom>
            <a:avLst/>
            <a:gdLst/>
            <a:ahLst/>
            <a:cxnLst/>
            <a:rect l="l" t="t" r="r" b="b"/>
            <a:pathLst>
              <a:path w="2172969" h="2515738">
                <a:moveTo>
                  <a:pt x="0" y="0"/>
                </a:moveTo>
                <a:lnTo>
                  <a:pt x="2172969" y="0"/>
                </a:lnTo>
                <a:lnTo>
                  <a:pt x="2172969" y="2515738"/>
                </a:lnTo>
                <a:lnTo>
                  <a:pt x="0" y="2515738"/>
                </a:lnTo>
                <a:lnTo>
                  <a:pt x="0" y="0"/>
                </a:lnTo>
                <a:close/>
              </a:path>
            </a:pathLst>
          </a:custGeom>
          <a:blipFill>
            <a:blip r:embed="rId4"/>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9F7DC"/>
        </a:solidFill>
        <a:effectLst/>
      </p:bgPr>
    </p:bg>
    <p:spTree>
      <p:nvGrpSpPr>
        <p:cNvPr id="1" name=""/>
        <p:cNvGrpSpPr/>
        <p:nvPr/>
      </p:nvGrpSpPr>
      <p:grpSpPr>
        <a:xfrm>
          <a:off x="0" y="0"/>
          <a:ext cx="0" cy="0"/>
          <a:chOff x="0" y="0"/>
          <a:chExt cx="0" cy="0"/>
        </a:xfrm>
      </p:grpSpPr>
      <p:sp>
        <p:nvSpPr>
          <p:cNvPr id="2" name="Freeform 2"/>
          <p:cNvSpPr/>
          <p:nvPr/>
        </p:nvSpPr>
        <p:spPr>
          <a:xfrm>
            <a:off x="11437610" y="4359891"/>
            <a:ext cx="6850390" cy="5927109"/>
          </a:xfrm>
          <a:custGeom>
            <a:avLst/>
            <a:gdLst/>
            <a:ahLst/>
            <a:cxnLst/>
            <a:rect l="l" t="t" r="r" b="b"/>
            <a:pathLst>
              <a:path w="6850390" h="5927109">
                <a:moveTo>
                  <a:pt x="0" y="0"/>
                </a:moveTo>
                <a:lnTo>
                  <a:pt x="6850390" y="0"/>
                </a:lnTo>
                <a:lnTo>
                  <a:pt x="6850390" y="5927109"/>
                </a:lnTo>
                <a:lnTo>
                  <a:pt x="0" y="5927109"/>
                </a:lnTo>
                <a:lnTo>
                  <a:pt x="0" y="0"/>
                </a:lnTo>
                <a:close/>
              </a:path>
            </a:pathLst>
          </a:custGeom>
          <a:blipFill>
            <a:blip r:embed="rId2"/>
            <a:stretch>
              <a:fillRect t="-7277" r="-6553" b="-2018"/>
            </a:stretch>
          </a:blipFill>
        </p:spPr>
      </p:sp>
      <p:sp>
        <p:nvSpPr>
          <p:cNvPr id="3" name="Freeform 3"/>
          <p:cNvSpPr/>
          <p:nvPr/>
        </p:nvSpPr>
        <p:spPr>
          <a:xfrm>
            <a:off x="11437610" y="-1047905"/>
            <a:ext cx="6976231" cy="6191405"/>
          </a:xfrm>
          <a:custGeom>
            <a:avLst/>
            <a:gdLst/>
            <a:ahLst/>
            <a:cxnLst/>
            <a:rect l="l" t="t" r="r" b="b"/>
            <a:pathLst>
              <a:path w="6976231" h="6191405">
                <a:moveTo>
                  <a:pt x="0" y="0"/>
                </a:moveTo>
                <a:lnTo>
                  <a:pt x="6976231" y="0"/>
                </a:lnTo>
                <a:lnTo>
                  <a:pt x="6976231" y="6191405"/>
                </a:lnTo>
                <a:lnTo>
                  <a:pt x="0" y="6191405"/>
                </a:lnTo>
                <a:lnTo>
                  <a:pt x="0" y="0"/>
                </a:lnTo>
                <a:close/>
              </a:path>
            </a:pathLst>
          </a:custGeom>
          <a:blipFill>
            <a:blip r:embed="rId3"/>
            <a:stretch>
              <a:fillRect/>
            </a:stretch>
          </a:blipFill>
        </p:spPr>
      </p:sp>
      <p:sp>
        <p:nvSpPr>
          <p:cNvPr id="4" name="Freeform 4"/>
          <p:cNvSpPr/>
          <p:nvPr/>
        </p:nvSpPr>
        <p:spPr>
          <a:xfrm rot="806870">
            <a:off x="-92889" y="8143125"/>
            <a:ext cx="1577973" cy="2230351"/>
          </a:xfrm>
          <a:custGeom>
            <a:avLst/>
            <a:gdLst/>
            <a:ahLst/>
            <a:cxnLst/>
            <a:rect l="l" t="t" r="r" b="b"/>
            <a:pathLst>
              <a:path w="1577973" h="2230351">
                <a:moveTo>
                  <a:pt x="0" y="0"/>
                </a:moveTo>
                <a:lnTo>
                  <a:pt x="1577974" y="0"/>
                </a:lnTo>
                <a:lnTo>
                  <a:pt x="1577974" y="2230350"/>
                </a:lnTo>
                <a:lnTo>
                  <a:pt x="0" y="2230350"/>
                </a:lnTo>
                <a:lnTo>
                  <a:pt x="0" y="0"/>
                </a:lnTo>
                <a:close/>
              </a:path>
            </a:pathLst>
          </a:custGeom>
          <a:blipFill>
            <a:blip r:embed="rId4"/>
            <a:stretch>
              <a:fillRect/>
            </a:stretch>
          </a:blipFill>
        </p:spPr>
      </p:sp>
      <p:sp>
        <p:nvSpPr>
          <p:cNvPr id="5" name="TextBox 5"/>
          <p:cNvSpPr txBox="1"/>
          <p:nvPr/>
        </p:nvSpPr>
        <p:spPr>
          <a:xfrm>
            <a:off x="1198950" y="542033"/>
            <a:ext cx="9883383" cy="9118188"/>
          </a:xfrm>
          <a:prstGeom prst="rect">
            <a:avLst/>
          </a:prstGeom>
        </p:spPr>
        <p:txBody>
          <a:bodyPr lIns="0" tIns="0" rIns="0" bIns="0" rtlCol="0" anchor="t">
            <a:spAutoFit/>
          </a:bodyPr>
          <a:lstStyle/>
          <a:p>
            <a:pPr algn="l">
              <a:lnSpc>
                <a:spcPts val="4572"/>
              </a:lnSpc>
              <a:spcBef>
                <a:spcPct val="0"/>
              </a:spcBef>
            </a:pPr>
            <a:r>
              <a:rPr lang="en-US" sz="3266" b="1">
                <a:solidFill>
                  <a:srgbClr val="C51B46"/>
                </a:solidFill>
                <a:latin typeface="Livvic Bold"/>
                <a:ea typeface="Livvic Bold"/>
                <a:cs typeface="Livvic Bold"/>
                <a:sym typeface="Livvic Bold"/>
              </a:rPr>
              <a:t>KARIŞIKLIK MATRSİ: </a:t>
            </a:r>
            <a:r>
              <a:rPr lang="en-US" sz="3266">
                <a:solidFill>
                  <a:srgbClr val="C51B46"/>
                </a:solidFill>
                <a:latin typeface="Livvic"/>
                <a:ea typeface="Livvic"/>
                <a:cs typeface="Livvic"/>
                <a:sym typeface="Livvic"/>
              </a:rPr>
              <a:t>Karışıklık matrisi (confusion matrix), bir sınıflandırma modelinin performansını değerlendirmek için kullanılan bir tablodur. Bu matris, modelin gerçek değerlerle tahmin edilen değerler arasındaki ilişkiyi görselleştirir (True Positive (TP), True Negative (TN), False Positive (FP) ve False Negative (FN))  ve özellikle ikili veya çok sınıflı sınıflandırma problemleri için faydalıdır.</a:t>
            </a:r>
          </a:p>
          <a:p>
            <a:pPr algn="l">
              <a:lnSpc>
                <a:spcPts val="4572"/>
              </a:lnSpc>
              <a:spcBef>
                <a:spcPct val="0"/>
              </a:spcBef>
            </a:pPr>
            <a:endParaRPr lang="en-US" sz="3266">
              <a:solidFill>
                <a:srgbClr val="C51B46"/>
              </a:solidFill>
              <a:latin typeface="Livvic"/>
              <a:ea typeface="Livvic"/>
              <a:cs typeface="Livvic"/>
              <a:sym typeface="Livvic"/>
            </a:endParaRPr>
          </a:p>
          <a:p>
            <a:pPr algn="l">
              <a:lnSpc>
                <a:spcPts val="4572"/>
              </a:lnSpc>
              <a:spcBef>
                <a:spcPct val="0"/>
              </a:spcBef>
            </a:pPr>
            <a:r>
              <a:rPr lang="en-US" sz="3266" b="1">
                <a:solidFill>
                  <a:srgbClr val="C51B46"/>
                </a:solidFill>
                <a:latin typeface="Livvic Bold"/>
                <a:ea typeface="Livvic Bold"/>
                <a:cs typeface="Livvic Bold"/>
                <a:sym typeface="Livvic Bold"/>
              </a:rPr>
              <a:t>ROC EĞRİSİ VE AUC HESAPLAMA</a:t>
            </a:r>
            <a:r>
              <a:rPr lang="en-US" sz="3266">
                <a:solidFill>
                  <a:srgbClr val="C51B46"/>
                </a:solidFill>
                <a:latin typeface="Livvic"/>
                <a:ea typeface="Livvic"/>
                <a:cs typeface="Livvic"/>
                <a:sym typeface="Livvic"/>
              </a:rPr>
              <a:t>: Roc eğrisi modelin farklı sınıflandırma eşiklerindeki performansını analiz eder.</a:t>
            </a:r>
          </a:p>
          <a:p>
            <a:pPr algn="l">
              <a:lnSpc>
                <a:spcPts val="4572"/>
              </a:lnSpc>
              <a:spcBef>
                <a:spcPct val="0"/>
              </a:spcBef>
            </a:pPr>
            <a:endParaRPr lang="en-US" sz="3266">
              <a:solidFill>
                <a:srgbClr val="C51B46"/>
              </a:solidFill>
              <a:latin typeface="Livvic"/>
              <a:ea typeface="Livvic"/>
              <a:cs typeface="Livvic"/>
              <a:sym typeface="Livvic"/>
            </a:endParaRPr>
          </a:p>
          <a:p>
            <a:pPr algn="l">
              <a:lnSpc>
                <a:spcPts val="4572"/>
              </a:lnSpc>
              <a:spcBef>
                <a:spcPct val="0"/>
              </a:spcBef>
            </a:pPr>
            <a:r>
              <a:rPr lang="en-US" sz="3266" b="1">
                <a:solidFill>
                  <a:srgbClr val="C51B46"/>
                </a:solidFill>
                <a:latin typeface="Livvic Bold"/>
                <a:ea typeface="Livvic Bold"/>
                <a:cs typeface="Livvic Bold"/>
                <a:sym typeface="Livvic Bold"/>
              </a:rPr>
              <a:t>AUC (Area Under Curve):</a:t>
            </a:r>
            <a:r>
              <a:rPr lang="en-US" sz="3266">
                <a:solidFill>
                  <a:srgbClr val="C51B46"/>
                </a:solidFill>
                <a:latin typeface="Livvic"/>
                <a:ea typeface="Livvic"/>
                <a:cs typeface="Livvic"/>
                <a:sym typeface="Livvic"/>
              </a:rPr>
              <a:t> ROC eğrisinin altındaki alanı hesaplar ve bu alan ne kadar büyükse, modelin genel performansı o kadar iyidir.</a:t>
            </a:r>
          </a:p>
        </p:txBody>
      </p:sp>
      <p:sp>
        <p:nvSpPr>
          <p:cNvPr id="6" name="TextBox 6"/>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E4405D"/>
                </a:solidFill>
                <a:latin typeface="Abril Fatface"/>
                <a:ea typeface="Abril Fatface"/>
                <a:cs typeface="Abril Fatface"/>
                <a:sym typeface="Abril Fatface"/>
              </a:rPr>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9F7DC"/>
        </a:solidFill>
        <a:effectLst/>
      </p:bgPr>
    </p:bg>
    <p:spTree>
      <p:nvGrpSpPr>
        <p:cNvPr id="1" name=""/>
        <p:cNvGrpSpPr/>
        <p:nvPr/>
      </p:nvGrpSpPr>
      <p:grpSpPr>
        <a:xfrm>
          <a:off x="0" y="0"/>
          <a:ext cx="0" cy="0"/>
          <a:chOff x="0" y="0"/>
          <a:chExt cx="0" cy="0"/>
        </a:xfrm>
      </p:grpSpPr>
      <p:sp>
        <p:nvSpPr>
          <p:cNvPr id="2" name="Freeform 2"/>
          <p:cNvSpPr/>
          <p:nvPr/>
        </p:nvSpPr>
        <p:spPr>
          <a:xfrm>
            <a:off x="12002624" y="-379046"/>
            <a:ext cx="7278500" cy="5525353"/>
          </a:xfrm>
          <a:custGeom>
            <a:avLst/>
            <a:gdLst/>
            <a:ahLst/>
            <a:cxnLst/>
            <a:rect l="l" t="t" r="r" b="b"/>
            <a:pathLst>
              <a:path w="7278500" h="5525353">
                <a:moveTo>
                  <a:pt x="0" y="0"/>
                </a:moveTo>
                <a:lnTo>
                  <a:pt x="7278500" y="0"/>
                </a:lnTo>
                <a:lnTo>
                  <a:pt x="7278500" y="5525353"/>
                </a:lnTo>
                <a:lnTo>
                  <a:pt x="0" y="5525353"/>
                </a:lnTo>
                <a:lnTo>
                  <a:pt x="0" y="0"/>
                </a:lnTo>
                <a:close/>
              </a:path>
            </a:pathLst>
          </a:custGeom>
          <a:blipFill>
            <a:blip r:embed="rId2"/>
            <a:stretch>
              <a:fillRect l="-244" r="-1220" b="-27653"/>
            </a:stretch>
          </a:blipFill>
        </p:spPr>
      </p:sp>
      <p:sp>
        <p:nvSpPr>
          <p:cNvPr id="3" name="Freeform 3"/>
          <p:cNvSpPr/>
          <p:nvPr/>
        </p:nvSpPr>
        <p:spPr>
          <a:xfrm>
            <a:off x="-286743" y="3457899"/>
            <a:ext cx="14871009" cy="5986779"/>
          </a:xfrm>
          <a:custGeom>
            <a:avLst/>
            <a:gdLst/>
            <a:ahLst/>
            <a:cxnLst/>
            <a:rect l="l" t="t" r="r" b="b"/>
            <a:pathLst>
              <a:path w="14871009" h="5986779">
                <a:moveTo>
                  <a:pt x="0" y="0"/>
                </a:moveTo>
                <a:lnTo>
                  <a:pt x="14871008" y="0"/>
                </a:lnTo>
                <a:lnTo>
                  <a:pt x="14871008" y="5986779"/>
                </a:lnTo>
                <a:lnTo>
                  <a:pt x="0" y="5986779"/>
                </a:lnTo>
                <a:lnTo>
                  <a:pt x="0" y="0"/>
                </a:lnTo>
                <a:close/>
              </a:path>
            </a:pathLst>
          </a:custGeom>
          <a:blipFill>
            <a:blip r:embed="rId3"/>
            <a:stretch>
              <a:fillRect r="-1466" b="-500"/>
            </a:stretch>
          </a:blipFill>
        </p:spPr>
      </p:sp>
      <p:sp>
        <p:nvSpPr>
          <p:cNvPr id="4" name="Freeform 4"/>
          <p:cNvSpPr/>
          <p:nvPr/>
        </p:nvSpPr>
        <p:spPr>
          <a:xfrm>
            <a:off x="10374624" y="5644695"/>
            <a:ext cx="6324857" cy="4642305"/>
          </a:xfrm>
          <a:custGeom>
            <a:avLst/>
            <a:gdLst/>
            <a:ahLst/>
            <a:cxnLst/>
            <a:rect l="l" t="t" r="r" b="b"/>
            <a:pathLst>
              <a:path w="6324857" h="4642305">
                <a:moveTo>
                  <a:pt x="0" y="0"/>
                </a:moveTo>
                <a:lnTo>
                  <a:pt x="6324857" y="0"/>
                </a:lnTo>
                <a:lnTo>
                  <a:pt x="6324857" y="4642305"/>
                </a:lnTo>
                <a:lnTo>
                  <a:pt x="0" y="4642305"/>
                </a:lnTo>
                <a:lnTo>
                  <a:pt x="0" y="0"/>
                </a:lnTo>
                <a:close/>
              </a:path>
            </a:pathLst>
          </a:custGeom>
          <a:blipFill>
            <a:blip r:embed="rId4"/>
            <a:stretch>
              <a:fillRect t="-5063" b="-15859"/>
            </a:stretch>
          </a:blipFill>
        </p:spPr>
      </p:sp>
      <p:sp>
        <p:nvSpPr>
          <p:cNvPr id="5" name="TextBox 5"/>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1C1F23"/>
                </a:solidFill>
                <a:latin typeface="Abril Fatface"/>
                <a:ea typeface="Abril Fatface"/>
                <a:cs typeface="Abril Fatface"/>
                <a:sym typeface="Abril Fatface"/>
              </a:rPr>
              <a:t>14</a:t>
            </a:r>
          </a:p>
        </p:txBody>
      </p:sp>
      <p:sp>
        <p:nvSpPr>
          <p:cNvPr id="6" name="TextBox 6"/>
          <p:cNvSpPr txBox="1"/>
          <p:nvPr/>
        </p:nvSpPr>
        <p:spPr>
          <a:xfrm>
            <a:off x="1028700" y="224480"/>
            <a:ext cx="9879659" cy="3233419"/>
          </a:xfrm>
          <a:prstGeom prst="rect">
            <a:avLst/>
          </a:prstGeom>
        </p:spPr>
        <p:txBody>
          <a:bodyPr lIns="0" tIns="0" rIns="0" bIns="0" rtlCol="0" anchor="t">
            <a:spAutoFit/>
          </a:bodyPr>
          <a:lstStyle/>
          <a:p>
            <a:pPr algn="ctr">
              <a:lnSpc>
                <a:spcPts val="12880"/>
              </a:lnSpc>
            </a:pPr>
            <a:r>
              <a:rPr lang="en-US" sz="9200" b="1">
                <a:solidFill>
                  <a:srgbClr val="6D412A"/>
                </a:solidFill>
                <a:latin typeface="Arimo Bold"/>
                <a:ea typeface="Arimo Bold"/>
                <a:cs typeface="Arimo Bold"/>
                <a:sym typeface="Arimo Bold"/>
              </a:rPr>
              <a:t>MODEL TAHMİNLERİ</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9F7DC"/>
        </a:solidFill>
        <a:effectLst/>
      </p:bgPr>
    </p:bg>
    <p:spTree>
      <p:nvGrpSpPr>
        <p:cNvPr id="1" name=""/>
        <p:cNvGrpSpPr/>
        <p:nvPr/>
      </p:nvGrpSpPr>
      <p:grpSpPr>
        <a:xfrm>
          <a:off x="0" y="0"/>
          <a:ext cx="0" cy="0"/>
          <a:chOff x="0" y="0"/>
          <a:chExt cx="0" cy="0"/>
        </a:xfrm>
      </p:grpSpPr>
      <p:sp>
        <p:nvSpPr>
          <p:cNvPr id="2" name="Freeform 2"/>
          <p:cNvSpPr/>
          <p:nvPr/>
        </p:nvSpPr>
        <p:spPr>
          <a:xfrm>
            <a:off x="1028700" y="1726247"/>
            <a:ext cx="14217967" cy="8424145"/>
          </a:xfrm>
          <a:custGeom>
            <a:avLst/>
            <a:gdLst/>
            <a:ahLst/>
            <a:cxnLst/>
            <a:rect l="l" t="t" r="r" b="b"/>
            <a:pathLst>
              <a:path w="14217967" h="8424145">
                <a:moveTo>
                  <a:pt x="0" y="0"/>
                </a:moveTo>
                <a:lnTo>
                  <a:pt x="14217967" y="0"/>
                </a:lnTo>
                <a:lnTo>
                  <a:pt x="14217967" y="8424145"/>
                </a:lnTo>
                <a:lnTo>
                  <a:pt x="0" y="8424145"/>
                </a:lnTo>
                <a:lnTo>
                  <a:pt x="0" y="0"/>
                </a:lnTo>
                <a:close/>
              </a:path>
            </a:pathLst>
          </a:custGeom>
          <a:blipFill>
            <a:blip r:embed="rId2"/>
            <a:stretch>
              <a:fillRect/>
            </a:stretch>
          </a:blipFill>
        </p:spPr>
      </p:sp>
      <p:sp>
        <p:nvSpPr>
          <p:cNvPr id="3" name="Freeform 3"/>
          <p:cNvSpPr/>
          <p:nvPr/>
        </p:nvSpPr>
        <p:spPr>
          <a:xfrm>
            <a:off x="14518266" y="4828570"/>
            <a:ext cx="4565232" cy="5458430"/>
          </a:xfrm>
          <a:custGeom>
            <a:avLst/>
            <a:gdLst/>
            <a:ahLst/>
            <a:cxnLst/>
            <a:rect l="l" t="t" r="r" b="b"/>
            <a:pathLst>
              <a:path w="4565232" h="5458430">
                <a:moveTo>
                  <a:pt x="0" y="0"/>
                </a:moveTo>
                <a:lnTo>
                  <a:pt x="4565232" y="0"/>
                </a:lnTo>
                <a:lnTo>
                  <a:pt x="4565232" y="5458430"/>
                </a:lnTo>
                <a:lnTo>
                  <a:pt x="0" y="54584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6066322" y="-9334"/>
            <a:ext cx="2184212" cy="1894307"/>
          </a:xfrm>
          <a:custGeom>
            <a:avLst/>
            <a:gdLst/>
            <a:ahLst/>
            <a:cxnLst/>
            <a:rect l="l" t="t" r="r" b="b"/>
            <a:pathLst>
              <a:path w="2184212" h="1894307">
                <a:moveTo>
                  <a:pt x="0" y="0"/>
                </a:moveTo>
                <a:lnTo>
                  <a:pt x="2184211" y="0"/>
                </a:lnTo>
                <a:lnTo>
                  <a:pt x="2184211" y="1894307"/>
                </a:lnTo>
                <a:lnTo>
                  <a:pt x="0" y="189430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763C00"/>
                </a:solidFill>
                <a:latin typeface="Abril Fatface"/>
                <a:ea typeface="Abril Fatface"/>
                <a:cs typeface="Abril Fatface"/>
                <a:sym typeface="Abril Fatface"/>
              </a:rPr>
              <a:t>15</a:t>
            </a:r>
          </a:p>
        </p:txBody>
      </p:sp>
      <p:sp>
        <p:nvSpPr>
          <p:cNvPr id="6" name="TextBox 6"/>
          <p:cNvSpPr txBox="1"/>
          <p:nvPr/>
        </p:nvSpPr>
        <p:spPr>
          <a:xfrm>
            <a:off x="5605555" y="140653"/>
            <a:ext cx="6447313" cy="1585594"/>
          </a:xfrm>
          <a:prstGeom prst="rect">
            <a:avLst/>
          </a:prstGeom>
        </p:spPr>
        <p:txBody>
          <a:bodyPr lIns="0" tIns="0" rIns="0" bIns="0" rtlCol="0" anchor="t">
            <a:spAutoFit/>
          </a:bodyPr>
          <a:lstStyle/>
          <a:p>
            <a:pPr algn="ctr">
              <a:lnSpc>
                <a:spcPts val="12880"/>
              </a:lnSpc>
            </a:pPr>
            <a:r>
              <a:rPr lang="en-US" sz="9200">
                <a:solidFill>
                  <a:srgbClr val="763C00"/>
                </a:solidFill>
                <a:latin typeface="Bobby Jones"/>
                <a:ea typeface="Bobby Jones"/>
                <a:cs typeface="Bobby Jones"/>
                <a:sym typeface="Bobby Jones"/>
              </a:rPr>
              <a:t>MODEL ÇIKTISI</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A3243"/>
        </a:solidFill>
        <a:effectLst/>
      </p:bgPr>
    </p:bg>
    <p:spTree>
      <p:nvGrpSpPr>
        <p:cNvPr id="1" name=""/>
        <p:cNvGrpSpPr/>
        <p:nvPr/>
      </p:nvGrpSpPr>
      <p:grpSpPr>
        <a:xfrm>
          <a:off x="0" y="0"/>
          <a:ext cx="0" cy="0"/>
          <a:chOff x="0" y="0"/>
          <a:chExt cx="0" cy="0"/>
        </a:xfrm>
      </p:grpSpPr>
      <p:sp>
        <p:nvSpPr>
          <p:cNvPr id="2" name="Freeform 2"/>
          <p:cNvSpPr/>
          <p:nvPr/>
        </p:nvSpPr>
        <p:spPr>
          <a:xfrm>
            <a:off x="-1603624" y="-1102274"/>
            <a:ext cx="17318022" cy="11538132"/>
          </a:xfrm>
          <a:custGeom>
            <a:avLst/>
            <a:gdLst/>
            <a:ahLst/>
            <a:cxnLst/>
            <a:rect l="l" t="t" r="r" b="b"/>
            <a:pathLst>
              <a:path w="17318022" h="11538132">
                <a:moveTo>
                  <a:pt x="0" y="0"/>
                </a:moveTo>
                <a:lnTo>
                  <a:pt x="17318022" y="0"/>
                </a:lnTo>
                <a:lnTo>
                  <a:pt x="17318022" y="11538132"/>
                </a:lnTo>
                <a:lnTo>
                  <a:pt x="0" y="11538132"/>
                </a:lnTo>
                <a:lnTo>
                  <a:pt x="0" y="0"/>
                </a:lnTo>
                <a:close/>
              </a:path>
            </a:pathLst>
          </a:custGeom>
          <a:blipFill>
            <a:blip r:embed="rId2"/>
            <a:stretch>
              <a:fillRect/>
            </a:stretch>
          </a:blipFill>
        </p:spPr>
      </p:sp>
      <p:grpSp>
        <p:nvGrpSpPr>
          <p:cNvPr id="3" name="Group 3"/>
          <p:cNvGrpSpPr/>
          <p:nvPr/>
        </p:nvGrpSpPr>
        <p:grpSpPr>
          <a:xfrm>
            <a:off x="7228405" y="346137"/>
            <a:ext cx="10762599" cy="2889751"/>
            <a:chOff x="0" y="0"/>
            <a:chExt cx="14350132" cy="3853001"/>
          </a:xfrm>
        </p:grpSpPr>
        <p:sp>
          <p:nvSpPr>
            <p:cNvPr id="4" name="TextBox 4"/>
            <p:cNvSpPr txBox="1"/>
            <p:nvPr/>
          </p:nvSpPr>
          <p:spPr>
            <a:xfrm>
              <a:off x="0" y="66675"/>
              <a:ext cx="14350132" cy="3137601"/>
            </a:xfrm>
            <a:prstGeom prst="rect">
              <a:avLst/>
            </a:prstGeom>
          </p:spPr>
          <p:txBody>
            <a:bodyPr lIns="0" tIns="0" rIns="0" bIns="0" rtlCol="0" anchor="t">
              <a:spAutoFit/>
            </a:bodyPr>
            <a:lstStyle/>
            <a:p>
              <a:pPr algn="ctr">
                <a:lnSpc>
                  <a:spcPts val="9097"/>
                </a:lnSpc>
              </a:pPr>
              <a:r>
                <a:rPr lang="en-US" sz="8270" spc="206">
                  <a:solidFill>
                    <a:srgbClr val="E9EAF6"/>
                  </a:solidFill>
                  <a:latin typeface="Bobby Jones"/>
                  <a:ea typeface="Bobby Jones"/>
                  <a:cs typeface="Bobby Jones"/>
                  <a:sym typeface="Bobby Jones"/>
                </a:rPr>
                <a:t>..BENİ DİNLEDİĞİNİZ İÇİN TEŞEKKÜRLER..</a:t>
              </a:r>
            </a:p>
          </p:txBody>
        </p:sp>
        <p:sp>
          <p:nvSpPr>
            <p:cNvPr id="5" name="TextBox 5"/>
            <p:cNvSpPr txBox="1"/>
            <p:nvPr/>
          </p:nvSpPr>
          <p:spPr>
            <a:xfrm>
              <a:off x="971882" y="3438195"/>
              <a:ext cx="12406368" cy="414806"/>
            </a:xfrm>
            <a:prstGeom prst="rect">
              <a:avLst/>
            </a:prstGeom>
          </p:spPr>
          <p:txBody>
            <a:bodyPr lIns="0" tIns="0" rIns="0" bIns="0" rtlCol="0" anchor="t">
              <a:spAutoFit/>
            </a:bodyPr>
            <a:lstStyle/>
            <a:p>
              <a:pPr algn="ctr">
                <a:lnSpc>
                  <a:spcPts val="2662"/>
                </a:lnSpc>
              </a:pPr>
              <a:endParaRPr/>
            </a:p>
          </p:txBody>
        </p:sp>
      </p:grpSp>
      <p:sp>
        <p:nvSpPr>
          <p:cNvPr id="6" name="Freeform 6"/>
          <p:cNvSpPr/>
          <p:nvPr/>
        </p:nvSpPr>
        <p:spPr>
          <a:xfrm>
            <a:off x="14984418" y="2662379"/>
            <a:ext cx="2713450" cy="2772363"/>
          </a:xfrm>
          <a:custGeom>
            <a:avLst/>
            <a:gdLst/>
            <a:ahLst/>
            <a:cxnLst/>
            <a:rect l="l" t="t" r="r" b="b"/>
            <a:pathLst>
              <a:path w="2713450" h="2772363">
                <a:moveTo>
                  <a:pt x="0" y="0"/>
                </a:moveTo>
                <a:lnTo>
                  <a:pt x="2713450" y="0"/>
                </a:lnTo>
                <a:lnTo>
                  <a:pt x="2713450" y="2772363"/>
                </a:lnTo>
                <a:lnTo>
                  <a:pt x="0" y="2772363"/>
                </a:lnTo>
                <a:lnTo>
                  <a:pt x="0" y="0"/>
                </a:lnTo>
                <a:close/>
              </a:path>
            </a:pathLst>
          </a:custGeom>
          <a:blipFill>
            <a:blip r:embed="rId3"/>
            <a:stretch>
              <a:fillRect/>
            </a:stretch>
          </a:blipFill>
        </p:spPr>
      </p:sp>
      <p:sp>
        <p:nvSpPr>
          <p:cNvPr id="7" name="TextBox 7"/>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1A9BD6"/>
                </a:solidFill>
                <a:latin typeface="Abril Fatface"/>
                <a:ea typeface="Abril Fatface"/>
                <a:cs typeface="Abril Fatface"/>
                <a:sym typeface="Abril Fatface"/>
              </a:rPr>
              <a:t>16</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DCBF"/>
        </a:solidFill>
        <a:effectLst/>
      </p:bgPr>
    </p:bg>
    <p:spTree>
      <p:nvGrpSpPr>
        <p:cNvPr id="1" name=""/>
        <p:cNvGrpSpPr/>
        <p:nvPr/>
      </p:nvGrpSpPr>
      <p:grpSpPr>
        <a:xfrm>
          <a:off x="0" y="0"/>
          <a:ext cx="0" cy="0"/>
          <a:chOff x="0" y="0"/>
          <a:chExt cx="0" cy="0"/>
        </a:xfrm>
      </p:grpSpPr>
      <p:sp>
        <p:nvSpPr>
          <p:cNvPr id="2" name="Freeform 2"/>
          <p:cNvSpPr/>
          <p:nvPr/>
        </p:nvSpPr>
        <p:spPr>
          <a:xfrm>
            <a:off x="11518776" y="3850802"/>
            <a:ext cx="6136821" cy="4663984"/>
          </a:xfrm>
          <a:custGeom>
            <a:avLst/>
            <a:gdLst/>
            <a:ahLst/>
            <a:cxnLst/>
            <a:rect l="l" t="t" r="r" b="b"/>
            <a:pathLst>
              <a:path w="6136821" h="4663984">
                <a:moveTo>
                  <a:pt x="0" y="0"/>
                </a:moveTo>
                <a:lnTo>
                  <a:pt x="6136821" y="0"/>
                </a:lnTo>
                <a:lnTo>
                  <a:pt x="6136821" y="4663984"/>
                </a:lnTo>
                <a:lnTo>
                  <a:pt x="0" y="46639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58756" y="278368"/>
            <a:ext cx="3893468" cy="2640479"/>
          </a:xfrm>
          <a:custGeom>
            <a:avLst/>
            <a:gdLst/>
            <a:ahLst/>
            <a:cxnLst/>
            <a:rect l="l" t="t" r="r" b="b"/>
            <a:pathLst>
              <a:path w="3893468" h="2640479">
                <a:moveTo>
                  <a:pt x="0" y="0"/>
                </a:moveTo>
                <a:lnTo>
                  <a:pt x="3893468" y="0"/>
                </a:lnTo>
                <a:lnTo>
                  <a:pt x="3893468" y="2640479"/>
                </a:lnTo>
                <a:lnTo>
                  <a:pt x="0" y="26404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0" y="6377573"/>
            <a:ext cx="2757021" cy="3883128"/>
          </a:xfrm>
          <a:custGeom>
            <a:avLst/>
            <a:gdLst/>
            <a:ahLst/>
            <a:cxnLst/>
            <a:rect l="l" t="t" r="r" b="b"/>
            <a:pathLst>
              <a:path w="2757021" h="3883128">
                <a:moveTo>
                  <a:pt x="0" y="0"/>
                </a:moveTo>
                <a:lnTo>
                  <a:pt x="2757021" y="0"/>
                </a:lnTo>
                <a:lnTo>
                  <a:pt x="2757021" y="3883128"/>
                </a:lnTo>
                <a:lnTo>
                  <a:pt x="0" y="3883128"/>
                </a:lnTo>
                <a:lnTo>
                  <a:pt x="0" y="0"/>
                </a:lnTo>
                <a:close/>
              </a:path>
            </a:pathLst>
          </a:custGeom>
          <a:blipFill>
            <a:blip r:embed="rId6"/>
            <a:stretch>
              <a:fillRect/>
            </a:stretch>
          </a:blipFill>
        </p:spPr>
      </p:sp>
      <p:sp>
        <p:nvSpPr>
          <p:cNvPr id="5" name="TextBox 5"/>
          <p:cNvSpPr txBox="1"/>
          <p:nvPr/>
        </p:nvSpPr>
        <p:spPr>
          <a:xfrm>
            <a:off x="5832224" y="386467"/>
            <a:ext cx="8967311" cy="4769486"/>
          </a:xfrm>
          <a:prstGeom prst="rect">
            <a:avLst/>
          </a:prstGeom>
        </p:spPr>
        <p:txBody>
          <a:bodyPr lIns="0" tIns="0" rIns="0" bIns="0" rtlCol="0" anchor="t">
            <a:spAutoFit/>
          </a:bodyPr>
          <a:lstStyle/>
          <a:p>
            <a:pPr algn="ctr">
              <a:lnSpc>
                <a:spcPts val="19039"/>
              </a:lnSpc>
            </a:pPr>
            <a:r>
              <a:rPr lang="en-US" sz="13599">
                <a:solidFill>
                  <a:srgbClr val="001F3D"/>
                </a:solidFill>
                <a:latin typeface="Bobby Jones"/>
                <a:ea typeface="Bobby Jones"/>
                <a:cs typeface="Bobby Jones"/>
                <a:sym typeface="Bobby Jones"/>
              </a:rPr>
              <a:t>İÇİNDEKİLER</a:t>
            </a:r>
          </a:p>
          <a:p>
            <a:pPr algn="ctr">
              <a:lnSpc>
                <a:spcPts val="19039"/>
              </a:lnSpc>
            </a:pPr>
            <a:endParaRPr lang="en-US" sz="13599">
              <a:solidFill>
                <a:srgbClr val="001F3D"/>
              </a:solidFill>
              <a:latin typeface="Bobby Jones"/>
              <a:ea typeface="Bobby Jones"/>
              <a:cs typeface="Bobby Jones"/>
              <a:sym typeface="Bobby Jones"/>
            </a:endParaRPr>
          </a:p>
        </p:txBody>
      </p:sp>
      <p:sp>
        <p:nvSpPr>
          <p:cNvPr id="6" name="TextBox 6"/>
          <p:cNvSpPr txBox="1"/>
          <p:nvPr/>
        </p:nvSpPr>
        <p:spPr>
          <a:xfrm>
            <a:off x="2015546" y="3524260"/>
            <a:ext cx="9150872" cy="5611376"/>
          </a:xfrm>
          <a:prstGeom prst="rect">
            <a:avLst/>
          </a:prstGeom>
        </p:spPr>
        <p:txBody>
          <a:bodyPr lIns="0" tIns="0" rIns="0" bIns="0" rtlCol="0" anchor="t">
            <a:spAutoFit/>
          </a:bodyPr>
          <a:lstStyle/>
          <a:p>
            <a:pPr algn="ctr">
              <a:lnSpc>
                <a:spcPts val="7462"/>
              </a:lnSpc>
            </a:pPr>
            <a:r>
              <a:rPr lang="en-US" sz="5330">
                <a:solidFill>
                  <a:srgbClr val="001F3D"/>
                </a:solidFill>
                <a:latin typeface="Livvic"/>
                <a:ea typeface="Livvic"/>
                <a:cs typeface="Livvic"/>
                <a:sym typeface="Livvic"/>
              </a:rPr>
              <a:t>1.Pnömoni Nedir?</a:t>
            </a:r>
          </a:p>
          <a:p>
            <a:pPr algn="ctr">
              <a:lnSpc>
                <a:spcPts val="7462"/>
              </a:lnSpc>
            </a:pPr>
            <a:r>
              <a:rPr lang="en-US" sz="5330">
                <a:solidFill>
                  <a:srgbClr val="001F3D"/>
                </a:solidFill>
                <a:latin typeface="Livvic"/>
                <a:ea typeface="Livvic"/>
                <a:cs typeface="Livvic"/>
                <a:sym typeface="Livvic"/>
              </a:rPr>
              <a:t>2.Proje Amacı</a:t>
            </a:r>
          </a:p>
          <a:p>
            <a:pPr algn="ctr">
              <a:lnSpc>
                <a:spcPts val="7462"/>
              </a:lnSpc>
            </a:pPr>
            <a:r>
              <a:rPr lang="en-US" sz="5330">
                <a:solidFill>
                  <a:srgbClr val="001F3D"/>
                </a:solidFill>
                <a:latin typeface="Livvic"/>
                <a:ea typeface="Livvic"/>
                <a:cs typeface="Livvic"/>
                <a:sym typeface="Livvic"/>
              </a:rPr>
              <a:t>3.Veri Toplama ve Ön İşleme </a:t>
            </a:r>
          </a:p>
          <a:p>
            <a:pPr algn="ctr">
              <a:lnSpc>
                <a:spcPts val="7462"/>
              </a:lnSpc>
            </a:pPr>
            <a:r>
              <a:rPr lang="en-US" sz="5330">
                <a:solidFill>
                  <a:srgbClr val="001F3D"/>
                </a:solidFill>
                <a:latin typeface="Livvic"/>
                <a:ea typeface="Livvic"/>
                <a:cs typeface="Livvic"/>
                <a:sym typeface="Livvic"/>
              </a:rPr>
              <a:t>4.Model Eğitimi</a:t>
            </a:r>
          </a:p>
          <a:p>
            <a:pPr algn="ctr">
              <a:lnSpc>
                <a:spcPts val="7462"/>
              </a:lnSpc>
            </a:pPr>
            <a:r>
              <a:rPr lang="en-US" sz="5330">
                <a:solidFill>
                  <a:srgbClr val="001F3D"/>
                </a:solidFill>
                <a:latin typeface="Livvic"/>
                <a:ea typeface="Livvic"/>
                <a:cs typeface="Livvic"/>
                <a:sym typeface="Livvic"/>
              </a:rPr>
              <a:t>  5.Performans Değerlendirme</a:t>
            </a:r>
          </a:p>
          <a:p>
            <a:pPr algn="ctr">
              <a:lnSpc>
                <a:spcPts val="7462"/>
              </a:lnSpc>
            </a:pPr>
            <a:r>
              <a:rPr lang="en-US" sz="5330">
                <a:solidFill>
                  <a:srgbClr val="001F3D"/>
                </a:solidFill>
                <a:latin typeface="Livvic"/>
                <a:ea typeface="Livvic"/>
                <a:cs typeface="Livvic"/>
                <a:sym typeface="Livvic"/>
              </a:rPr>
              <a:t>6.Model Tahminleri ve Çıktıları</a:t>
            </a:r>
          </a:p>
        </p:txBody>
      </p:sp>
      <p:sp>
        <p:nvSpPr>
          <p:cNvPr id="7" name="TextBox 7"/>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001F3D"/>
                </a:solidFill>
                <a:latin typeface="Abril Fatface"/>
                <a:ea typeface="Abril Fatface"/>
                <a:cs typeface="Abril Fatface"/>
                <a:sym typeface="Abril Fatface"/>
              </a:rPr>
              <a:t>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8CA87C"/>
        </a:solidFill>
        <a:effectLst/>
      </p:bgPr>
    </p:bg>
    <p:spTree>
      <p:nvGrpSpPr>
        <p:cNvPr id="1" name=""/>
        <p:cNvGrpSpPr/>
        <p:nvPr/>
      </p:nvGrpSpPr>
      <p:grpSpPr>
        <a:xfrm>
          <a:off x="0" y="0"/>
          <a:ext cx="0" cy="0"/>
          <a:chOff x="0" y="0"/>
          <a:chExt cx="0" cy="0"/>
        </a:xfrm>
      </p:grpSpPr>
      <p:sp>
        <p:nvSpPr>
          <p:cNvPr id="2" name="Freeform 2"/>
          <p:cNvSpPr/>
          <p:nvPr/>
        </p:nvSpPr>
        <p:spPr>
          <a:xfrm>
            <a:off x="9030728" y="3856377"/>
            <a:ext cx="8913763" cy="5299248"/>
          </a:xfrm>
          <a:custGeom>
            <a:avLst/>
            <a:gdLst/>
            <a:ahLst/>
            <a:cxnLst/>
            <a:rect l="l" t="t" r="r" b="b"/>
            <a:pathLst>
              <a:path w="8913763" h="5299248">
                <a:moveTo>
                  <a:pt x="0" y="0"/>
                </a:moveTo>
                <a:lnTo>
                  <a:pt x="8913763" y="0"/>
                </a:lnTo>
                <a:lnTo>
                  <a:pt x="8913763" y="5299247"/>
                </a:lnTo>
                <a:lnTo>
                  <a:pt x="0" y="5299247"/>
                </a:lnTo>
                <a:lnTo>
                  <a:pt x="0" y="0"/>
                </a:lnTo>
                <a:close/>
              </a:path>
            </a:pathLst>
          </a:custGeom>
          <a:blipFill>
            <a:blip r:embed="rId2"/>
            <a:stretch>
              <a:fillRect/>
            </a:stretch>
          </a:blipFill>
        </p:spPr>
      </p:sp>
      <p:sp>
        <p:nvSpPr>
          <p:cNvPr id="3" name="Freeform 3"/>
          <p:cNvSpPr/>
          <p:nvPr/>
        </p:nvSpPr>
        <p:spPr>
          <a:xfrm>
            <a:off x="184067" y="0"/>
            <a:ext cx="2640173" cy="2214445"/>
          </a:xfrm>
          <a:custGeom>
            <a:avLst/>
            <a:gdLst/>
            <a:ahLst/>
            <a:cxnLst/>
            <a:rect l="l" t="t" r="r" b="b"/>
            <a:pathLst>
              <a:path w="2640173" h="2214445">
                <a:moveTo>
                  <a:pt x="0" y="0"/>
                </a:moveTo>
                <a:lnTo>
                  <a:pt x="2640173" y="0"/>
                </a:lnTo>
                <a:lnTo>
                  <a:pt x="2640173" y="2214445"/>
                </a:lnTo>
                <a:lnTo>
                  <a:pt x="0" y="2214445"/>
                </a:lnTo>
                <a:lnTo>
                  <a:pt x="0" y="0"/>
                </a:lnTo>
                <a:close/>
              </a:path>
            </a:pathLst>
          </a:custGeom>
          <a:blipFill>
            <a:blip r:embed="rId3"/>
            <a:stretch>
              <a:fillRect/>
            </a:stretch>
          </a:blipFill>
        </p:spPr>
      </p:sp>
      <p:sp>
        <p:nvSpPr>
          <p:cNvPr id="4" name="TextBox 4"/>
          <p:cNvSpPr txBox="1"/>
          <p:nvPr/>
        </p:nvSpPr>
        <p:spPr>
          <a:xfrm>
            <a:off x="728149" y="4984309"/>
            <a:ext cx="8060982" cy="4171315"/>
          </a:xfrm>
          <a:prstGeom prst="rect">
            <a:avLst/>
          </a:prstGeom>
        </p:spPr>
        <p:txBody>
          <a:bodyPr lIns="0" tIns="0" rIns="0" bIns="0" rtlCol="0" anchor="t">
            <a:spAutoFit/>
          </a:bodyPr>
          <a:lstStyle/>
          <a:p>
            <a:pPr marL="734059" lvl="1" indent="-367030" algn="ctr">
              <a:lnSpc>
                <a:spcPts val="4759"/>
              </a:lnSpc>
              <a:spcBef>
                <a:spcPct val="0"/>
              </a:spcBef>
              <a:buFont typeface="Arial"/>
              <a:buChar char="•"/>
            </a:pPr>
            <a:r>
              <a:rPr lang="en-US" sz="3399">
                <a:solidFill>
                  <a:srgbClr val="000000"/>
                </a:solidFill>
                <a:latin typeface="Livvic"/>
                <a:ea typeface="Livvic"/>
                <a:cs typeface="Livvic"/>
                <a:sym typeface="Livvic"/>
              </a:rPr>
              <a:t>En yaygın solunum yolu enfeksiyonlarından biridir.</a:t>
            </a:r>
          </a:p>
          <a:p>
            <a:pPr marL="734059" lvl="1" indent="-367030" algn="ctr">
              <a:lnSpc>
                <a:spcPts val="4759"/>
              </a:lnSpc>
              <a:spcBef>
                <a:spcPct val="0"/>
              </a:spcBef>
              <a:buFont typeface="Arial"/>
              <a:buChar char="•"/>
            </a:pPr>
            <a:r>
              <a:rPr lang="en-US" sz="3399">
                <a:solidFill>
                  <a:srgbClr val="000000"/>
                </a:solidFill>
                <a:latin typeface="Livvic"/>
                <a:ea typeface="Livvic"/>
                <a:cs typeface="Livvic"/>
                <a:sym typeface="Livvic"/>
              </a:rPr>
              <a:t>Hem çocukları hem de yetişkinleri etkileyebilir.</a:t>
            </a:r>
          </a:p>
          <a:p>
            <a:pPr marL="734059" lvl="1" indent="-367030" algn="ctr">
              <a:lnSpc>
                <a:spcPts val="4759"/>
              </a:lnSpc>
              <a:spcBef>
                <a:spcPct val="0"/>
              </a:spcBef>
              <a:buFont typeface="Arial"/>
              <a:buChar char="•"/>
            </a:pPr>
            <a:r>
              <a:rPr lang="en-US" sz="3399">
                <a:solidFill>
                  <a:srgbClr val="000000"/>
                </a:solidFill>
                <a:latin typeface="Livvic"/>
                <a:ea typeface="Livvic"/>
                <a:cs typeface="Livvic"/>
                <a:sym typeface="Livvic"/>
              </a:rPr>
              <a:t>Özellikle bağışıklığı zayıf olan bireylerde ölümcül olabilir.</a:t>
            </a:r>
          </a:p>
          <a:p>
            <a:pPr algn="ctr">
              <a:lnSpc>
                <a:spcPts val="4759"/>
              </a:lnSpc>
              <a:spcBef>
                <a:spcPct val="0"/>
              </a:spcBef>
            </a:pPr>
            <a:endParaRPr lang="en-US" sz="3399">
              <a:solidFill>
                <a:srgbClr val="000000"/>
              </a:solidFill>
              <a:latin typeface="Livvic"/>
              <a:ea typeface="Livvic"/>
              <a:cs typeface="Livvic"/>
              <a:sym typeface="Livvic"/>
            </a:endParaRPr>
          </a:p>
        </p:txBody>
      </p:sp>
      <p:sp>
        <p:nvSpPr>
          <p:cNvPr id="5" name="TextBox 5"/>
          <p:cNvSpPr txBox="1"/>
          <p:nvPr/>
        </p:nvSpPr>
        <p:spPr>
          <a:xfrm>
            <a:off x="0" y="391011"/>
            <a:ext cx="18106473" cy="3214369"/>
          </a:xfrm>
          <a:prstGeom prst="rect">
            <a:avLst/>
          </a:prstGeom>
        </p:spPr>
        <p:txBody>
          <a:bodyPr lIns="0" tIns="0" rIns="0" bIns="0" rtlCol="0" anchor="t">
            <a:spAutoFit/>
          </a:bodyPr>
          <a:lstStyle/>
          <a:p>
            <a:pPr algn="ctr">
              <a:lnSpc>
                <a:spcPts val="12880"/>
              </a:lnSpc>
            </a:pPr>
            <a:r>
              <a:rPr lang="en-US" sz="9200">
                <a:solidFill>
                  <a:srgbClr val="000000"/>
                </a:solidFill>
                <a:latin typeface="Bobby Jones"/>
                <a:ea typeface="Bobby Jones"/>
                <a:cs typeface="Bobby Jones"/>
                <a:sym typeface="Bobby Jones"/>
              </a:rPr>
              <a:t>1.Pnömoni (Zatürre)</a:t>
            </a:r>
          </a:p>
          <a:p>
            <a:pPr algn="ctr">
              <a:lnSpc>
                <a:spcPts val="12880"/>
              </a:lnSpc>
            </a:pPr>
            <a:endParaRPr lang="en-US" sz="9200">
              <a:solidFill>
                <a:srgbClr val="000000"/>
              </a:solidFill>
              <a:latin typeface="Bobby Jones"/>
              <a:ea typeface="Bobby Jones"/>
              <a:cs typeface="Bobby Jones"/>
              <a:sym typeface="Bobby Jones"/>
            </a:endParaRPr>
          </a:p>
        </p:txBody>
      </p:sp>
      <p:sp>
        <p:nvSpPr>
          <p:cNvPr id="6" name="TextBox 6"/>
          <p:cNvSpPr txBox="1"/>
          <p:nvPr/>
        </p:nvSpPr>
        <p:spPr>
          <a:xfrm>
            <a:off x="476250" y="2388237"/>
            <a:ext cx="10845385" cy="1771015"/>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Livvic"/>
                <a:ea typeface="Livvic"/>
                <a:cs typeface="Livvic"/>
                <a:sym typeface="Livvic"/>
              </a:rPr>
              <a:t>Pnömoni, akciğer dokusunun enfeksiyonu sonucu alveollerde (hava keseciklerinde) sıvı veya irin birikimi ile meydana gelen bir hastalıktır.</a:t>
            </a:r>
          </a:p>
        </p:txBody>
      </p:sp>
      <p:sp>
        <p:nvSpPr>
          <p:cNvPr id="7" name="TextBox 7"/>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Abril Fatface"/>
                <a:ea typeface="Abril Fatface"/>
                <a:cs typeface="Abril Fatface"/>
                <a:sym typeface="Abril Fatface"/>
              </a:rPr>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8CA87C"/>
        </a:solidFill>
        <a:effectLst/>
      </p:bgPr>
    </p:bg>
    <p:spTree>
      <p:nvGrpSpPr>
        <p:cNvPr id="1" name=""/>
        <p:cNvGrpSpPr/>
        <p:nvPr/>
      </p:nvGrpSpPr>
      <p:grpSpPr>
        <a:xfrm>
          <a:off x="0" y="0"/>
          <a:ext cx="0" cy="0"/>
          <a:chOff x="0" y="0"/>
          <a:chExt cx="0" cy="0"/>
        </a:xfrm>
      </p:grpSpPr>
      <p:sp>
        <p:nvSpPr>
          <p:cNvPr id="2" name="TextBox 2"/>
          <p:cNvSpPr txBox="1"/>
          <p:nvPr/>
        </p:nvSpPr>
        <p:spPr>
          <a:xfrm>
            <a:off x="6184874" y="2773016"/>
            <a:ext cx="9525" cy="589915"/>
          </a:xfrm>
          <a:prstGeom prst="rect">
            <a:avLst/>
          </a:prstGeom>
        </p:spPr>
        <p:txBody>
          <a:bodyPr lIns="0" tIns="0" rIns="0" bIns="0" rtlCol="0" anchor="t">
            <a:spAutoFit/>
          </a:bodyPr>
          <a:lstStyle/>
          <a:p>
            <a:pPr algn="ctr">
              <a:lnSpc>
                <a:spcPts val="4759"/>
              </a:lnSpc>
            </a:pPr>
            <a:endParaRPr/>
          </a:p>
        </p:txBody>
      </p:sp>
      <p:sp>
        <p:nvSpPr>
          <p:cNvPr id="3" name="TextBox 3"/>
          <p:cNvSpPr txBox="1"/>
          <p:nvPr/>
        </p:nvSpPr>
        <p:spPr>
          <a:xfrm>
            <a:off x="2162485" y="1756982"/>
            <a:ext cx="7670454" cy="8093861"/>
          </a:xfrm>
          <a:prstGeom prst="rect">
            <a:avLst/>
          </a:prstGeom>
        </p:spPr>
        <p:txBody>
          <a:bodyPr lIns="0" tIns="0" rIns="0" bIns="0" rtlCol="0" anchor="t">
            <a:spAutoFit/>
          </a:bodyPr>
          <a:lstStyle/>
          <a:p>
            <a:pPr marL="829935" lvl="1" indent="-414968" algn="ctr">
              <a:lnSpc>
                <a:spcPts val="5381"/>
              </a:lnSpc>
              <a:spcBef>
                <a:spcPct val="0"/>
              </a:spcBef>
              <a:buFont typeface="Arial"/>
              <a:buChar char="•"/>
            </a:pPr>
            <a:r>
              <a:rPr lang="en-US" sz="3844">
                <a:solidFill>
                  <a:srgbClr val="000000"/>
                </a:solidFill>
                <a:latin typeface="Livvic"/>
                <a:ea typeface="Livvic"/>
                <a:cs typeface="Livvic"/>
                <a:sym typeface="Livvic"/>
              </a:rPr>
              <a:t>Yüksek ateş.</a:t>
            </a:r>
          </a:p>
          <a:p>
            <a:pPr marL="829935" lvl="1" indent="-414968" algn="ctr">
              <a:lnSpc>
                <a:spcPts val="5381"/>
              </a:lnSpc>
              <a:spcBef>
                <a:spcPct val="0"/>
              </a:spcBef>
              <a:buFont typeface="Arial"/>
              <a:buChar char="•"/>
            </a:pPr>
            <a:r>
              <a:rPr lang="en-US" sz="3844">
                <a:solidFill>
                  <a:srgbClr val="000000"/>
                </a:solidFill>
                <a:latin typeface="Livvic"/>
                <a:ea typeface="Livvic"/>
                <a:cs typeface="Livvic"/>
                <a:sym typeface="Livvic"/>
              </a:rPr>
              <a:t>Üşüme, titreme.</a:t>
            </a:r>
          </a:p>
          <a:p>
            <a:pPr marL="829935" lvl="1" indent="-414968" algn="ctr">
              <a:lnSpc>
                <a:spcPts val="5381"/>
              </a:lnSpc>
              <a:spcBef>
                <a:spcPct val="0"/>
              </a:spcBef>
              <a:buFont typeface="Arial"/>
              <a:buChar char="•"/>
            </a:pPr>
            <a:r>
              <a:rPr lang="en-US" sz="3844">
                <a:solidFill>
                  <a:srgbClr val="000000"/>
                </a:solidFill>
                <a:latin typeface="Livvic"/>
                <a:ea typeface="Livvic"/>
                <a:cs typeface="Livvic"/>
                <a:sym typeface="Livvic"/>
              </a:rPr>
              <a:t>Göğüs ağrısı.</a:t>
            </a:r>
          </a:p>
          <a:p>
            <a:pPr marL="829935" lvl="1" indent="-414968" algn="ctr">
              <a:lnSpc>
                <a:spcPts val="5381"/>
              </a:lnSpc>
              <a:spcBef>
                <a:spcPct val="0"/>
              </a:spcBef>
              <a:buFont typeface="Arial"/>
              <a:buChar char="•"/>
            </a:pPr>
            <a:r>
              <a:rPr lang="en-US" sz="3844">
                <a:solidFill>
                  <a:srgbClr val="000000"/>
                </a:solidFill>
                <a:latin typeface="Livvic"/>
                <a:ea typeface="Livvic"/>
                <a:cs typeface="Livvic"/>
                <a:sym typeface="Livvic"/>
              </a:rPr>
              <a:t>Öksürük (balgamlı veya kuru).</a:t>
            </a:r>
          </a:p>
          <a:p>
            <a:pPr marL="829935" lvl="1" indent="-414968" algn="ctr">
              <a:lnSpc>
                <a:spcPts val="5381"/>
              </a:lnSpc>
              <a:spcBef>
                <a:spcPct val="0"/>
              </a:spcBef>
              <a:buFont typeface="Arial"/>
              <a:buChar char="•"/>
            </a:pPr>
            <a:r>
              <a:rPr lang="en-US" sz="3844">
                <a:solidFill>
                  <a:srgbClr val="000000"/>
                </a:solidFill>
                <a:latin typeface="Livvic"/>
                <a:ea typeface="Livvic"/>
                <a:cs typeface="Livvic"/>
                <a:sym typeface="Livvic"/>
              </a:rPr>
              <a:t>Nefes darlığı.</a:t>
            </a:r>
          </a:p>
          <a:p>
            <a:pPr marL="829935" lvl="1" indent="-414968" algn="ctr">
              <a:lnSpc>
                <a:spcPts val="5381"/>
              </a:lnSpc>
              <a:spcBef>
                <a:spcPct val="0"/>
              </a:spcBef>
              <a:buFont typeface="Arial"/>
              <a:buChar char="•"/>
            </a:pPr>
            <a:r>
              <a:rPr lang="en-US" sz="3844">
                <a:solidFill>
                  <a:srgbClr val="000000"/>
                </a:solidFill>
                <a:latin typeface="Livvic"/>
                <a:ea typeface="Livvic"/>
                <a:cs typeface="Livvic"/>
                <a:sym typeface="Livvic"/>
              </a:rPr>
              <a:t>Yorgunluk ve halsizlik.</a:t>
            </a:r>
          </a:p>
          <a:p>
            <a:pPr marL="829935" lvl="1" indent="-414968" algn="ctr">
              <a:lnSpc>
                <a:spcPts val="5381"/>
              </a:lnSpc>
              <a:spcBef>
                <a:spcPct val="0"/>
              </a:spcBef>
              <a:buFont typeface="Arial"/>
              <a:buChar char="•"/>
            </a:pPr>
            <a:r>
              <a:rPr lang="en-US" sz="3844">
                <a:solidFill>
                  <a:srgbClr val="000000"/>
                </a:solidFill>
                <a:latin typeface="Livvic"/>
                <a:ea typeface="Livvic"/>
                <a:cs typeface="Livvic"/>
                <a:sym typeface="Livvic"/>
              </a:rPr>
              <a:t>Ağır Belirtiler:</a:t>
            </a:r>
          </a:p>
          <a:p>
            <a:pPr marL="829935" lvl="1" indent="-414968" algn="ctr">
              <a:lnSpc>
                <a:spcPts val="5381"/>
              </a:lnSpc>
              <a:spcBef>
                <a:spcPct val="0"/>
              </a:spcBef>
              <a:buFont typeface="Arial"/>
              <a:buChar char="•"/>
            </a:pPr>
            <a:r>
              <a:rPr lang="en-US" sz="3844">
                <a:solidFill>
                  <a:srgbClr val="000000"/>
                </a:solidFill>
                <a:latin typeface="Livvic"/>
                <a:ea typeface="Livvic"/>
                <a:cs typeface="Livvic"/>
                <a:sym typeface="Livvic"/>
              </a:rPr>
              <a:t>Dudaklarda ve tırnaklarda morarma.</a:t>
            </a:r>
          </a:p>
          <a:p>
            <a:pPr marL="829935" lvl="1" indent="-414968" algn="ctr">
              <a:lnSpc>
                <a:spcPts val="5381"/>
              </a:lnSpc>
              <a:spcBef>
                <a:spcPct val="0"/>
              </a:spcBef>
              <a:buFont typeface="Arial"/>
              <a:buChar char="•"/>
            </a:pPr>
            <a:r>
              <a:rPr lang="en-US" sz="3844">
                <a:solidFill>
                  <a:srgbClr val="000000"/>
                </a:solidFill>
                <a:latin typeface="Livvic"/>
                <a:ea typeface="Livvic"/>
                <a:cs typeface="Livvic"/>
                <a:sym typeface="Livvic"/>
              </a:rPr>
              <a:t>Bilinç bulanıklığı (özellikle yaşlılarda).</a:t>
            </a:r>
          </a:p>
          <a:p>
            <a:pPr algn="ctr">
              <a:lnSpc>
                <a:spcPts val="5381"/>
              </a:lnSpc>
              <a:spcBef>
                <a:spcPct val="0"/>
              </a:spcBef>
            </a:pPr>
            <a:endParaRPr lang="en-US" sz="3844">
              <a:solidFill>
                <a:srgbClr val="000000"/>
              </a:solidFill>
              <a:latin typeface="Livvic"/>
              <a:ea typeface="Livvic"/>
              <a:cs typeface="Livvic"/>
              <a:sym typeface="Livvic"/>
            </a:endParaRPr>
          </a:p>
        </p:txBody>
      </p:sp>
      <p:sp>
        <p:nvSpPr>
          <p:cNvPr id="4" name="Freeform 4"/>
          <p:cNvSpPr/>
          <p:nvPr/>
        </p:nvSpPr>
        <p:spPr>
          <a:xfrm>
            <a:off x="0" y="4986543"/>
            <a:ext cx="3751505" cy="5300457"/>
          </a:xfrm>
          <a:custGeom>
            <a:avLst/>
            <a:gdLst/>
            <a:ahLst/>
            <a:cxnLst/>
            <a:rect l="l" t="t" r="r" b="b"/>
            <a:pathLst>
              <a:path w="3751505" h="5300457">
                <a:moveTo>
                  <a:pt x="0" y="0"/>
                </a:moveTo>
                <a:lnTo>
                  <a:pt x="3751505" y="0"/>
                </a:lnTo>
                <a:lnTo>
                  <a:pt x="3751505" y="5300457"/>
                </a:lnTo>
                <a:lnTo>
                  <a:pt x="0" y="5300457"/>
                </a:lnTo>
                <a:lnTo>
                  <a:pt x="0" y="0"/>
                </a:lnTo>
                <a:close/>
              </a:path>
            </a:pathLst>
          </a:custGeom>
          <a:blipFill>
            <a:blip r:embed="rId2"/>
            <a:stretch>
              <a:fillRect l="-1923" r="-1923"/>
            </a:stretch>
          </a:blipFill>
        </p:spPr>
      </p:sp>
      <p:sp>
        <p:nvSpPr>
          <p:cNvPr id="5" name="TextBox 5"/>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Abril Fatface"/>
                <a:ea typeface="Abril Fatface"/>
                <a:cs typeface="Abril Fatface"/>
                <a:sym typeface="Abril Fatface"/>
              </a:rPr>
              <a:t>4</a:t>
            </a:r>
          </a:p>
        </p:txBody>
      </p:sp>
      <p:sp>
        <p:nvSpPr>
          <p:cNvPr id="6" name="TextBox 6"/>
          <p:cNvSpPr txBox="1"/>
          <p:nvPr/>
        </p:nvSpPr>
        <p:spPr>
          <a:xfrm>
            <a:off x="3603262" y="690792"/>
            <a:ext cx="4788899" cy="1038545"/>
          </a:xfrm>
          <a:prstGeom prst="rect">
            <a:avLst/>
          </a:prstGeom>
        </p:spPr>
        <p:txBody>
          <a:bodyPr lIns="0" tIns="0" rIns="0" bIns="0" rtlCol="0" anchor="t">
            <a:spAutoFit/>
          </a:bodyPr>
          <a:lstStyle/>
          <a:p>
            <a:pPr algn="ctr">
              <a:lnSpc>
                <a:spcPts val="8453"/>
              </a:lnSpc>
            </a:pPr>
            <a:r>
              <a:rPr lang="en-US" sz="6038">
                <a:solidFill>
                  <a:srgbClr val="000000"/>
                </a:solidFill>
                <a:latin typeface="Bobby Jones"/>
                <a:ea typeface="Bobby Jones"/>
                <a:cs typeface="Bobby Jones"/>
                <a:sym typeface="Bobby Jones"/>
              </a:rPr>
              <a:t>BELİRTİLER</a:t>
            </a:r>
          </a:p>
        </p:txBody>
      </p:sp>
      <p:sp>
        <p:nvSpPr>
          <p:cNvPr id="7" name="Freeform 7"/>
          <p:cNvSpPr/>
          <p:nvPr/>
        </p:nvSpPr>
        <p:spPr>
          <a:xfrm>
            <a:off x="16313674" y="0"/>
            <a:ext cx="2194388" cy="2082673"/>
          </a:xfrm>
          <a:custGeom>
            <a:avLst/>
            <a:gdLst/>
            <a:ahLst/>
            <a:cxnLst/>
            <a:rect l="l" t="t" r="r" b="b"/>
            <a:pathLst>
              <a:path w="2194388" h="2082673">
                <a:moveTo>
                  <a:pt x="0" y="0"/>
                </a:moveTo>
                <a:lnTo>
                  <a:pt x="2194387" y="0"/>
                </a:lnTo>
                <a:lnTo>
                  <a:pt x="2194387" y="2082673"/>
                </a:lnTo>
                <a:lnTo>
                  <a:pt x="0" y="20826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10364549" y="2006473"/>
            <a:ext cx="6894751" cy="2732597"/>
          </a:xfrm>
          <a:prstGeom prst="rect">
            <a:avLst/>
          </a:prstGeom>
        </p:spPr>
        <p:txBody>
          <a:bodyPr lIns="0" tIns="0" rIns="0" bIns="0" rtlCol="0" anchor="t">
            <a:spAutoFit/>
          </a:bodyPr>
          <a:lstStyle/>
          <a:p>
            <a:pPr marL="840376" lvl="1" indent="-420188" algn="ctr">
              <a:lnSpc>
                <a:spcPts val="5449"/>
              </a:lnSpc>
              <a:buFont typeface="Arial"/>
              <a:buChar char="•"/>
            </a:pPr>
            <a:r>
              <a:rPr lang="en-US" sz="3892">
                <a:solidFill>
                  <a:srgbClr val="000000"/>
                </a:solidFill>
                <a:latin typeface="Livvic"/>
                <a:ea typeface="Livvic"/>
                <a:cs typeface="Livvic"/>
                <a:sym typeface="Livvic"/>
              </a:rPr>
              <a:t>Radyolojik Görüntüleme:</a:t>
            </a:r>
          </a:p>
          <a:p>
            <a:pPr marL="840376" lvl="1" indent="-420188" algn="ctr">
              <a:lnSpc>
                <a:spcPts val="5449"/>
              </a:lnSpc>
              <a:buFont typeface="Arial"/>
              <a:buChar char="•"/>
            </a:pPr>
            <a:r>
              <a:rPr lang="en-US" sz="3892">
                <a:solidFill>
                  <a:srgbClr val="000000"/>
                </a:solidFill>
                <a:latin typeface="Livvic"/>
                <a:ea typeface="Livvic"/>
                <a:cs typeface="Livvic"/>
                <a:sym typeface="Livvic"/>
              </a:rPr>
              <a:t>Göğüs röntgeni.</a:t>
            </a:r>
          </a:p>
          <a:p>
            <a:pPr marL="840376" lvl="1" indent="-420188" algn="ctr">
              <a:lnSpc>
                <a:spcPts val="5449"/>
              </a:lnSpc>
              <a:buFont typeface="Arial"/>
              <a:buChar char="•"/>
            </a:pPr>
            <a:r>
              <a:rPr lang="en-US" sz="3892">
                <a:solidFill>
                  <a:srgbClr val="000000"/>
                </a:solidFill>
                <a:latin typeface="Livvic"/>
                <a:ea typeface="Livvic"/>
                <a:cs typeface="Livvic"/>
                <a:sym typeface="Livvic"/>
              </a:rPr>
              <a:t>BT taraması.</a:t>
            </a:r>
          </a:p>
          <a:p>
            <a:pPr marL="840376" lvl="1" indent="-420188" algn="ctr">
              <a:lnSpc>
                <a:spcPts val="5449"/>
              </a:lnSpc>
              <a:buFont typeface="Arial"/>
              <a:buChar char="•"/>
            </a:pPr>
            <a:r>
              <a:rPr lang="en-US" sz="3892">
                <a:solidFill>
                  <a:srgbClr val="000000"/>
                </a:solidFill>
                <a:latin typeface="Livvic"/>
                <a:ea typeface="Livvic"/>
                <a:cs typeface="Livvic"/>
                <a:sym typeface="Livvic"/>
              </a:rPr>
              <a:t>Kan testleri</a:t>
            </a:r>
          </a:p>
        </p:txBody>
      </p:sp>
      <p:sp>
        <p:nvSpPr>
          <p:cNvPr id="9" name="TextBox 9"/>
          <p:cNvSpPr txBox="1"/>
          <p:nvPr/>
        </p:nvSpPr>
        <p:spPr>
          <a:xfrm>
            <a:off x="11973680" y="927037"/>
            <a:ext cx="4667091" cy="906145"/>
          </a:xfrm>
          <a:prstGeom prst="rect">
            <a:avLst/>
          </a:prstGeom>
        </p:spPr>
        <p:txBody>
          <a:bodyPr lIns="0" tIns="0" rIns="0" bIns="0" rtlCol="0" anchor="t">
            <a:spAutoFit/>
          </a:bodyPr>
          <a:lstStyle/>
          <a:p>
            <a:pPr algn="ctr">
              <a:lnSpc>
                <a:spcPts val="7279"/>
              </a:lnSpc>
            </a:pPr>
            <a:r>
              <a:rPr lang="en-US" sz="5199">
                <a:solidFill>
                  <a:srgbClr val="000000"/>
                </a:solidFill>
                <a:latin typeface="Bobby Jones"/>
                <a:ea typeface="Bobby Jones"/>
                <a:cs typeface="Bobby Jones"/>
                <a:sym typeface="Bobby Jones"/>
              </a:rPr>
              <a:t>TANI  YÖNTEMLERİ</a:t>
            </a:r>
          </a:p>
        </p:txBody>
      </p:sp>
      <p:sp>
        <p:nvSpPr>
          <p:cNvPr id="10" name="TextBox 10"/>
          <p:cNvSpPr txBox="1"/>
          <p:nvPr/>
        </p:nvSpPr>
        <p:spPr>
          <a:xfrm>
            <a:off x="9641520" y="4872243"/>
            <a:ext cx="8677216" cy="906145"/>
          </a:xfrm>
          <a:prstGeom prst="rect">
            <a:avLst/>
          </a:prstGeom>
        </p:spPr>
        <p:txBody>
          <a:bodyPr lIns="0" tIns="0" rIns="0" bIns="0" rtlCol="0" anchor="t">
            <a:spAutoFit/>
          </a:bodyPr>
          <a:lstStyle/>
          <a:p>
            <a:pPr algn="ctr">
              <a:lnSpc>
                <a:spcPts val="7279"/>
              </a:lnSpc>
            </a:pPr>
            <a:r>
              <a:rPr lang="en-US" sz="5199">
                <a:solidFill>
                  <a:srgbClr val="000000"/>
                </a:solidFill>
                <a:latin typeface="Bobby Jones"/>
                <a:ea typeface="Bobby Jones"/>
                <a:cs typeface="Bobby Jones"/>
                <a:sym typeface="Bobby Jones"/>
              </a:rPr>
              <a:t>TEDAVİ YÖNTEMLERİ</a:t>
            </a:r>
          </a:p>
        </p:txBody>
      </p:sp>
      <p:sp>
        <p:nvSpPr>
          <p:cNvPr id="11" name="TextBox 11"/>
          <p:cNvSpPr txBox="1"/>
          <p:nvPr/>
        </p:nvSpPr>
        <p:spPr>
          <a:xfrm>
            <a:off x="9641520" y="6385453"/>
            <a:ext cx="8435602" cy="3023660"/>
          </a:xfrm>
          <a:prstGeom prst="rect">
            <a:avLst/>
          </a:prstGeom>
        </p:spPr>
        <p:txBody>
          <a:bodyPr lIns="0" tIns="0" rIns="0" bIns="0" rtlCol="0" anchor="t">
            <a:spAutoFit/>
          </a:bodyPr>
          <a:lstStyle/>
          <a:p>
            <a:pPr marL="743517" lvl="1" indent="-371758" algn="ctr">
              <a:lnSpc>
                <a:spcPts val="4821"/>
              </a:lnSpc>
              <a:buFont typeface="Arial"/>
              <a:buChar char="•"/>
            </a:pPr>
            <a:r>
              <a:rPr lang="en-US" sz="3443">
                <a:solidFill>
                  <a:srgbClr val="000000"/>
                </a:solidFill>
                <a:latin typeface="Livvic"/>
                <a:ea typeface="Livvic"/>
                <a:cs typeface="Livvic"/>
                <a:sym typeface="Livvic"/>
              </a:rPr>
              <a:t>Antibiyotikler.</a:t>
            </a:r>
          </a:p>
          <a:p>
            <a:pPr marL="743517" lvl="1" indent="-371758" algn="ctr">
              <a:lnSpc>
                <a:spcPts val="4821"/>
              </a:lnSpc>
              <a:buFont typeface="Arial"/>
              <a:buChar char="•"/>
            </a:pPr>
            <a:r>
              <a:rPr lang="en-US" sz="3443">
                <a:solidFill>
                  <a:srgbClr val="000000"/>
                </a:solidFill>
                <a:latin typeface="Livvic"/>
                <a:ea typeface="Livvic"/>
                <a:cs typeface="Livvic"/>
                <a:sym typeface="Livvic"/>
              </a:rPr>
              <a:t> Antiviral ilaçlar ve semptomatik tedavi.</a:t>
            </a:r>
          </a:p>
          <a:p>
            <a:pPr marL="743517" lvl="1" indent="-371758" algn="ctr">
              <a:lnSpc>
                <a:spcPts val="4821"/>
              </a:lnSpc>
              <a:buFont typeface="Arial"/>
              <a:buChar char="•"/>
            </a:pPr>
            <a:r>
              <a:rPr lang="en-US" sz="3443">
                <a:solidFill>
                  <a:srgbClr val="000000"/>
                </a:solidFill>
                <a:latin typeface="Livvic"/>
                <a:ea typeface="Livvic"/>
                <a:cs typeface="Livvic"/>
                <a:sym typeface="Livvic"/>
              </a:rPr>
              <a:t>Bol sıvı alımı.</a:t>
            </a:r>
          </a:p>
          <a:p>
            <a:pPr marL="743517" lvl="1" indent="-371758" algn="ctr">
              <a:lnSpc>
                <a:spcPts val="4821"/>
              </a:lnSpc>
              <a:buFont typeface="Arial"/>
              <a:buChar char="•"/>
            </a:pPr>
            <a:r>
              <a:rPr lang="en-US" sz="3443">
                <a:solidFill>
                  <a:srgbClr val="000000"/>
                </a:solidFill>
                <a:latin typeface="Livvic"/>
                <a:ea typeface="Livvic"/>
                <a:cs typeface="Livvic"/>
                <a:sym typeface="Livvic"/>
              </a:rPr>
              <a:t>Solunum desteği (ağır vakalarda).</a:t>
            </a:r>
          </a:p>
          <a:p>
            <a:pPr algn="ctr">
              <a:lnSpc>
                <a:spcPts val="4821"/>
              </a:lnSpc>
            </a:pPr>
            <a:endParaRPr lang="en-US" sz="3443">
              <a:solidFill>
                <a:srgbClr val="000000"/>
              </a:solidFill>
              <a:latin typeface="Livvic"/>
              <a:ea typeface="Livvic"/>
              <a:cs typeface="Livvic"/>
              <a:sym typeface="Livvic"/>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D412A"/>
        </a:solidFill>
        <a:effectLst/>
      </p:bgPr>
    </p:bg>
    <p:spTree>
      <p:nvGrpSpPr>
        <p:cNvPr id="1" name=""/>
        <p:cNvGrpSpPr/>
        <p:nvPr/>
      </p:nvGrpSpPr>
      <p:grpSpPr>
        <a:xfrm>
          <a:off x="0" y="0"/>
          <a:ext cx="0" cy="0"/>
          <a:chOff x="0" y="0"/>
          <a:chExt cx="0" cy="0"/>
        </a:xfrm>
      </p:grpSpPr>
      <p:sp>
        <p:nvSpPr>
          <p:cNvPr id="2" name="Freeform 2"/>
          <p:cNvSpPr/>
          <p:nvPr/>
        </p:nvSpPr>
        <p:spPr>
          <a:xfrm rot="875449">
            <a:off x="16070526" y="-286767"/>
            <a:ext cx="2377548" cy="1743929"/>
          </a:xfrm>
          <a:custGeom>
            <a:avLst/>
            <a:gdLst/>
            <a:ahLst/>
            <a:cxnLst/>
            <a:rect l="l" t="t" r="r" b="b"/>
            <a:pathLst>
              <a:path w="2377548" h="1743929">
                <a:moveTo>
                  <a:pt x="0" y="0"/>
                </a:moveTo>
                <a:lnTo>
                  <a:pt x="2377548" y="0"/>
                </a:lnTo>
                <a:lnTo>
                  <a:pt x="2377548" y="1743928"/>
                </a:lnTo>
                <a:lnTo>
                  <a:pt x="0" y="1743928"/>
                </a:lnTo>
                <a:lnTo>
                  <a:pt x="0" y="0"/>
                </a:lnTo>
                <a:close/>
              </a:path>
            </a:pathLst>
          </a:custGeom>
          <a:blipFill>
            <a:blip r:embed="rId2"/>
            <a:stretch>
              <a:fillRect t="-3169" b="-3169"/>
            </a:stretch>
          </a:blipFill>
        </p:spPr>
      </p:sp>
      <p:sp>
        <p:nvSpPr>
          <p:cNvPr id="3" name="TextBox 3"/>
          <p:cNvSpPr txBox="1"/>
          <p:nvPr/>
        </p:nvSpPr>
        <p:spPr>
          <a:xfrm>
            <a:off x="557452" y="2687184"/>
            <a:ext cx="7333283" cy="6163798"/>
          </a:xfrm>
          <a:prstGeom prst="rect">
            <a:avLst/>
          </a:prstGeom>
        </p:spPr>
        <p:txBody>
          <a:bodyPr lIns="0" tIns="0" rIns="0" bIns="0" rtlCol="0" anchor="t">
            <a:spAutoFit/>
          </a:bodyPr>
          <a:lstStyle/>
          <a:p>
            <a:pPr algn="ctr">
              <a:lnSpc>
                <a:spcPts val="4469"/>
              </a:lnSpc>
              <a:spcBef>
                <a:spcPct val="0"/>
              </a:spcBef>
            </a:pPr>
            <a:r>
              <a:rPr lang="en-US" sz="3192">
                <a:solidFill>
                  <a:srgbClr val="EDE9DD"/>
                </a:solidFill>
                <a:latin typeface="Livvic"/>
                <a:ea typeface="Livvic"/>
                <a:cs typeface="Livvic"/>
                <a:sym typeface="Livvic"/>
              </a:rPr>
              <a:t>Bu projenin amacı, pnömoninin erken ve doğru bir şekilde tespit edilmesini sağlayarak hastalığın teşhis sürecini hızlandırmak ve sağlık hizmetlerinin kalitesini artırmaktır. Akciğer röntgen görüntülerini analiz eden ve pnömoni varlığını sınıflandırabilen bir derin öğrenme modeli geliştirilerek, özellikle sağlık hizmetlerinin yetersiz olduğu bölgelerde kullanılabilecek maliyet etkin bir çözüm sunulması hedeflenmektedir.</a:t>
            </a:r>
          </a:p>
        </p:txBody>
      </p:sp>
      <p:sp>
        <p:nvSpPr>
          <p:cNvPr id="4" name="TextBox 4"/>
          <p:cNvSpPr txBox="1"/>
          <p:nvPr/>
        </p:nvSpPr>
        <p:spPr>
          <a:xfrm>
            <a:off x="2896047" y="530235"/>
            <a:ext cx="11960481" cy="1585594"/>
          </a:xfrm>
          <a:prstGeom prst="rect">
            <a:avLst/>
          </a:prstGeom>
        </p:spPr>
        <p:txBody>
          <a:bodyPr lIns="0" tIns="0" rIns="0" bIns="0" rtlCol="0" anchor="t">
            <a:spAutoFit/>
          </a:bodyPr>
          <a:lstStyle/>
          <a:p>
            <a:pPr algn="ctr">
              <a:lnSpc>
                <a:spcPts val="12880"/>
              </a:lnSpc>
            </a:pPr>
            <a:r>
              <a:rPr lang="en-US" sz="9200">
                <a:solidFill>
                  <a:srgbClr val="EDE9DD"/>
                </a:solidFill>
                <a:latin typeface="Bobby Jones"/>
                <a:ea typeface="Bobby Jones"/>
                <a:cs typeface="Bobby Jones"/>
                <a:sym typeface="Bobby Jones"/>
              </a:rPr>
              <a:t>2.PROJE AMACI</a:t>
            </a:r>
          </a:p>
        </p:txBody>
      </p:sp>
      <p:sp>
        <p:nvSpPr>
          <p:cNvPr id="5" name="TextBox 5"/>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EDE9DD"/>
                </a:solidFill>
                <a:latin typeface="Abril Fatface"/>
                <a:ea typeface="Abril Fatface"/>
                <a:cs typeface="Abril Fatface"/>
                <a:sym typeface="Abril Fatface"/>
              </a:rPr>
              <a:t>5</a:t>
            </a:r>
          </a:p>
        </p:txBody>
      </p:sp>
      <p:sp>
        <p:nvSpPr>
          <p:cNvPr id="6" name="Freeform 6"/>
          <p:cNvSpPr/>
          <p:nvPr/>
        </p:nvSpPr>
        <p:spPr>
          <a:xfrm>
            <a:off x="7890735" y="3391332"/>
            <a:ext cx="10020370" cy="4402200"/>
          </a:xfrm>
          <a:custGeom>
            <a:avLst/>
            <a:gdLst/>
            <a:ahLst/>
            <a:cxnLst/>
            <a:rect l="l" t="t" r="r" b="b"/>
            <a:pathLst>
              <a:path w="10020370" h="4402200">
                <a:moveTo>
                  <a:pt x="0" y="0"/>
                </a:moveTo>
                <a:lnTo>
                  <a:pt x="10020370" y="0"/>
                </a:lnTo>
                <a:lnTo>
                  <a:pt x="10020370" y="4402200"/>
                </a:lnTo>
                <a:lnTo>
                  <a:pt x="0" y="4402200"/>
                </a:lnTo>
                <a:lnTo>
                  <a:pt x="0" y="0"/>
                </a:lnTo>
                <a:close/>
              </a:path>
            </a:pathLst>
          </a:custGeom>
          <a:blipFill>
            <a:blip r:embed="rId3"/>
            <a:stretch>
              <a:fillRect t="-1291"/>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FC1D0"/>
        </a:solidFill>
        <a:effectLst/>
      </p:bgPr>
    </p:bg>
    <p:spTree>
      <p:nvGrpSpPr>
        <p:cNvPr id="1" name=""/>
        <p:cNvGrpSpPr/>
        <p:nvPr/>
      </p:nvGrpSpPr>
      <p:grpSpPr>
        <a:xfrm>
          <a:off x="0" y="0"/>
          <a:ext cx="0" cy="0"/>
          <a:chOff x="0" y="0"/>
          <a:chExt cx="0" cy="0"/>
        </a:xfrm>
      </p:grpSpPr>
      <p:sp>
        <p:nvSpPr>
          <p:cNvPr id="2" name="Freeform 2"/>
          <p:cNvSpPr/>
          <p:nvPr/>
        </p:nvSpPr>
        <p:spPr>
          <a:xfrm>
            <a:off x="8805520" y="2686684"/>
            <a:ext cx="9140763" cy="5283540"/>
          </a:xfrm>
          <a:custGeom>
            <a:avLst/>
            <a:gdLst/>
            <a:ahLst/>
            <a:cxnLst/>
            <a:rect l="l" t="t" r="r" b="b"/>
            <a:pathLst>
              <a:path w="9140763" h="5283540">
                <a:moveTo>
                  <a:pt x="0" y="0"/>
                </a:moveTo>
                <a:lnTo>
                  <a:pt x="9140763" y="0"/>
                </a:lnTo>
                <a:lnTo>
                  <a:pt x="9140763" y="5283540"/>
                </a:lnTo>
                <a:lnTo>
                  <a:pt x="0" y="5283540"/>
                </a:lnTo>
                <a:lnTo>
                  <a:pt x="0" y="0"/>
                </a:lnTo>
                <a:close/>
              </a:path>
            </a:pathLst>
          </a:custGeom>
          <a:blipFill>
            <a:blip r:embed="rId2"/>
            <a:stretch>
              <a:fillRect l="-3273" r="-3273"/>
            </a:stretch>
          </a:blipFill>
        </p:spPr>
      </p:sp>
      <p:sp>
        <p:nvSpPr>
          <p:cNvPr id="3" name="TextBox 3"/>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0B1320"/>
                </a:solidFill>
                <a:latin typeface="Abril Fatface"/>
                <a:ea typeface="Abril Fatface"/>
                <a:cs typeface="Abril Fatface"/>
                <a:sym typeface="Abril Fatface"/>
              </a:rPr>
              <a:t>6</a:t>
            </a:r>
          </a:p>
        </p:txBody>
      </p:sp>
      <p:sp>
        <p:nvSpPr>
          <p:cNvPr id="4" name="TextBox 4"/>
          <p:cNvSpPr txBox="1"/>
          <p:nvPr/>
        </p:nvSpPr>
        <p:spPr>
          <a:xfrm>
            <a:off x="226433" y="7703185"/>
            <a:ext cx="15723258" cy="2323465"/>
          </a:xfrm>
          <a:prstGeom prst="rect">
            <a:avLst/>
          </a:prstGeom>
        </p:spPr>
        <p:txBody>
          <a:bodyPr lIns="0" tIns="0" rIns="0" bIns="0" rtlCol="0" anchor="t">
            <a:spAutoFit/>
          </a:bodyPr>
          <a:lstStyle/>
          <a:p>
            <a:pPr algn="l">
              <a:lnSpc>
                <a:spcPts val="3709"/>
              </a:lnSpc>
            </a:pPr>
            <a:r>
              <a:rPr lang="en-US" sz="2649">
                <a:solidFill>
                  <a:srgbClr val="0B1320"/>
                </a:solidFill>
                <a:latin typeface="Livvic"/>
                <a:ea typeface="Livvic"/>
                <a:cs typeface="Livvic"/>
                <a:sym typeface="Livvic"/>
              </a:rPr>
              <a:t>Veri setinin dengesiz olduğu tespit edilmiştir:</a:t>
            </a:r>
          </a:p>
          <a:p>
            <a:pPr algn="l">
              <a:lnSpc>
                <a:spcPts val="3709"/>
              </a:lnSpc>
            </a:pPr>
            <a:r>
              <a:rPr lang="en-US" sz="2649">
                <a:solidFill>
                  <a:srgbClr val="0B1320"/>
                </a:solidFill>
                <a:latin typeface="Livvic"/>
                <a:ea typeface="Livvic"/>
                <a:cs typeface="Livvic"/>
                <a:sym typeface="Livvic"/>
              </a:rPr>
              <a:t>Pnömonili sınıf, normal sınıfa göre daha fazla örnek içermektedir.</a:t>
            </a:r>
          </a:p>
          <a:p>
            <a:pPr algn="l">
              <a:lnSpc>
                <a:spcPts val="3709"/>
              </a:lnSpc>
            </a:pPr>
            <a:r>
              <a:rPr lang="en-US" sz="2649">
                <a:solidFill>
                  <a:srgbClr val="0B1320"/>
                </a:solidFill>
                <a:latin typeface="Livvic"/>
                <a:ea typeface="Livvic"/>
                <a:cs typeface="Livvic"/>
                <a:sym typeface="Livvic"/>
              </a:rPr>
              <a:t>Bu dengesizlik, modelin bir sınıfa aşırı eğilim göstermesine neden olabileceği için veri preprocessing gerektirmiştir.</a:t>
            </a:r>
          </a:p>
          <a:p>
            <a:pPr algn="l">
              <a:lnSpc>
                <a:spcPts val="3709"/>
              </a:lnSpc>
            </a:pPr>
            <a:endParaRPr lang="en-US" sz="2649">
              <a:solidFill>
                <a:srgbClr val="0B1320"/>
              </a:solidFill>
              <a:latin typeface="Livvic"/>
              <a:ea typeface="Livvic"/>
              <a:cs typeface="Livvic"/>
              <a:sym typeface="Livvic"/>
            </a:endParaRPr>
          </a:p>
        </p:txBody>
      </p:sp>
      <p:sp>
        <p:nvSpPr>
          <p:cNvPr id="5" name="Freeform 5"/>
          <p:cNvSpPr/>
          <p:nvPr/>
        </p:nvSpPr>
        <p:spPr>
          <a:xfrm>
            <a:off x="15692929" y="181795"/>
            <a:ext cx="2184212" cy="1894307"/>
          </a:xfrm>
          <a:custGeom>
            <a:avLst/>
            <a:gdLst/>
            <a:ahLst/>
            <a:cxnLst/>
            <a:rect l="l" t="t" r="r" b="b"/>
            <a:pathLst>
              <a:path w="2184212" h="1894307">
                <a:moveTo>
                  <a:pt x="0" y="0"/>
                </a:moveTo>
                <a:lnTo>
                  <a:pt x="2184212" y="0"/>
                </a:lnTo>
                <a:lnTo>
                  <a:pt x="2184212" y="1894308"/>
                </a:lnTo>
                <a:lnTo>
                  <a:pt x="0" y="18943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900342" y="324767"/>
            <a:ext cx="14039373" cy="1585594"/>
          </a:xfrm>
          <a:prstGeom prst="rect">
            <a:avLst/>
          </a:prstGeom>
        </p:spPr>
        <p:txBody>
          <a:bodyPr lIns="0" tIns="0" rIns="0" bIns="0" rtlCol="0" anchor="t">
            <a:spAutoFit/>
          </a:bodyPr>
          <a:lstStyle/>
          <a:p>
            <a:pPr algn="ctr">
              <a:lnSpc>
                <a:spcPts val="12880"/>
              </a:lnSpc>
            </a:pPr>
            <a:r>
              <a:rPr lang="en-US" sz="9200">
                <a:solidFill>
                  <a:srgbClr val="0B1320"/>
                </a:solidFill>
                <a:latin typeface="Bobby Jones"/>
                <a:ea typeface="Bobby Jones"/>
                <a:cs typeface="Bobby Jones"/>
                <a:sym typeface="Bobby Jones"/>
              </a:rPr>
              <a:t>3.VERİ TOPLAMA VE ÖN İŞLEME</a:t>
            </a:r>
          </a:p>
        </p:txBody>
      </p:sp>
      <p:sp>
        <p:nvSpPr>
          <p:cNvPr id="7" name="TextBox 7"/>
          <p:cNvSpPr txBox="1"/>
          <p:nvPr/>
        </p:nvSpPr>
        <p:spPr>
          <a:xfrm>
            <a:off x="400395" y="2355537"/>
            <a:ext cx="8302034" cy="4911997"/>
          </a:xfrm>
          <a:prstGeom prst="rect">
            <a:avLst/>
          </a:prstGeom>
        </p:spPr>
        <p:txBody>
          <a:bodyPr lIns="0" tIns="0" rIns="0" bIns="0" rtlCol="0" anchor="t">
            <a:spAutoFit/>
          </a:bodyPr>
          <a:lstStyle/>
          <a:p>
            <a:pPr marL="546803" lvl="1" indent="-273402" algn="ctr">
              <a:lnSpc>
                <a:spcPts val="3545"/>
              </a:lnSpc>
              <a:buFont typeface="Arial"/>
              <a:buChar char="•"/>
            </a:pPr>
            <a:r>
              <a:rPr lang="en-US" sz="2532">
                <a:solidFill>
                  <a:srgbClr val="0B1320"/>
                </a:solidFill>
                <a:latin typeface="Livvic"/>
                <a:ea typeface="Livvic"/>
                <a:cs typeface="Livvic"/>
                <a:sym typeface="Livvic"/>
              </a:rPr>
              <a:t> Stanford Üniversitesi tarafından sağlanan Chest X-Ray Images (Pneumonia) veri setidir. </a:t>
            </a:r>
          </a:p>
          <a:p>
            <a:pPr marL="546803" lvl="1" indent="-273402" algn="ctr">
              <a:lnSpc>
                <a:spcPts val="3545"/>
              </a:lnSpc>
              <a:buFont typeface="Arial"/>
              <a:buChar char="•"/>
            </a:pPr>
            <a:r>
              <a:rPr lang="en-US" sz="2532">
                <a:solidFill>
                  <a:srgbClr val="0B1320"/>
                </a:solidFill>
                <a:latin typeface="Livvic"/>
                <a:ea typeface="Livvic"/>
                <a:cs typeface="Livvic"/>
                <a:sym typeface="Livvic"/>
              </a:rPr>
              <a:t>Pnömoni ve normal akciğer röntgen görüntülerini içerir.</a:t>
            </a:r>
          </a:p>
          <a:p>
            <a:pPr marL="546803" lvl="1" indent="-273402" algn="ctr">
              <a:lnSpc>
                <a:spcPts val="3545"/>
              </a:lnSpc>
              <a:buFont typeface="Arial"/>
              <a:buChar char="•"/>
            </a:pPr>
            <a:r>
              <a:rPr lang="en-US" sz="2532">
                <a:solidFill>
                  <a:srgbClr val="0B1320"/>
                </a:solidFill>
                <a:latin typeface="Livvic"/>
                <a:ea typeface="Livvic"/>
                <a:cs typeface="Livvic"/>
                <a:sym typeface="Livvic"/>
              </a:rPr>
              <a:t>Toplamda</a:t>
            </a:r>
            <a:r>
              <a:rPr lang="en-US" sz="2532" b="1">
                <a:solidFill>
                  <a:srgbClr val="0B1320"/>
                </a:solidFill>
                <a:latin typeface="Livvic Bold"/>
                <a:ea typeface="Livvic Bold"/>
                <a:cs typeface="Livvic Bold"/>
                <a:sym typeface="Livvic Bold"/>
              </a:rPr>
              <a:t> </a:t>
            </a:r>
            <a:r>
              <a:rPr lang="en-US" sz="2532">
                <a:solidFill>
                  <a:srgbClr val="0B1320"/>
                </a:solidFill>
                <a:latin typeface="Livvic"/>
                <a:ea typeface="Livvic"/>
                <a:cs typeface="Livvic"/>
                <a:sym typeface="Livvic"/>
              </a:rPr>
              <a:t>5.863 görüntüden oluşmaktadır</a:t>
            </a:r>
          </a:p>
          <a:p>
            <a:pPr marL="546803" lvl="1" indent="-273402" algn="ctr">
              <a:lnSpc>
                <a:spcPts val="3545"/>
              </a:lnSpc>
              <a:buFont typeface="Arial"/>
              <a:buChar char="•"/>
            </a:pPr>
            <a:r>
              <a:rPr lang="en-US" sz="2532">
                <a:solidFill>
                  <a:srgbClr val="0B1320"/>
                </a:solidFill>
                <a:latin typeface="Livvic"/>
                <a:ea typeface="Livvic"/>
                <a:cs typeface="Livvic"/>
                <a:sym typeface="Livvic"/>
              </a:rPr>
              <a:t>Veri setinin çeşitliliği, modelimizin daha genel bir çözüm üretmesine yardımcı olmuştur. </a:t>
            </a:r>
          </a:p>
          <a:p>
            <a:pPr marL="546803" lvl="1" indent="-273402" algn="ctr">
              <a:lnSpc>
                <a:spcPts val="3545"/>
              </a:lnSpc>
              <a:buFont typeface="Arial"/>
              <a:buChar char="•"/>
            </a:pPr>
            <a:r>
              <a:rPr lang="en-US" sz="2532">
                <a:solidFill>
                  <a:srgbClr val="0B1320"/>
                </a:solidFill>
                <a:latin typeface="Livvic"/>
                <a:ea typeface="Livvic"/>
                <a:cs typeface="Livvic"/>
                <a:sym typeface="Livvic"/>
              </a:rPr>
              <a:t>Görseller farklı yaş gruplarına ait bireylerden toplandığından modelin geniş bir veri grubunda öğrenmesini ve geniş bir çözüm sunmasını sağlamıştır.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FC1D0"/>
        </a:solidFill>
        <a:effectLst/>
      </p:bgPr>
    </p:bg>
    <p:spTree>
      <p:nvGrpSpPr>
        <p:cNvPr id="1" name=""/>
        <p:cNvGrpSpPr/>
        <p:nvPr/>
      </p:nvGrpSpPr>
      <p:grpSpPr>
        <a:xfrm>
          <a:off x="0" y="0"/>
          <a:ext cx="0" cy="0"/>
          <a:chOff x="0" y="0"/>
          <a:chExt cx="0" cy="0"/>
        </a:xfrm>
      </p:grpSpPr>
      <p:sp>
        <p:nvSpPr>
          <p:cNvPr id="2" name="Freeform 2"/>
          <p:cNvSpPr/>
          <p:nvPr/>
        </p:nvSpPr>
        <p:spPr>
          <a:xfrm>
            <a:off x="860320" y="1957221"/>
            <a:ext cx="7493334" cy="6069600"/>
          </a:xfrm>
          <a:custGeom>
            <a:avLst/>
            <a:gdLst/>
            <a:ahLst/>
            <a:cxnLst/>
            <a:rect l="l" t="t" r="r" b="b"/>
            <a:pathLst>
              <a:path w="7493334" h="6069600">
                <a:moveTo>
                  <a:pt x="0" y="0"/>
                </a:moveTo>
                <a:lnTo>
                  <a:pt x="7493334" y="0"/>
                </a:lnTo>
                <a:lnTo>
                  <a:pt x="7493334" y="6069601"/>
                </a:lnTo>
                <a:lnTo>
                  <a:pt x="0" y="6069601"/>
                </a:lnTo>
                <a:lnTo>
                  <a:pt x="0" y="0"/>
                </a:lnTo>
                <a:close/>
              </a:path>
            </a:pathLst>
          </a:custGeom>
          <a:blipFill>
            <a:blip r:embed="rId2"/>
            <a:stretch>
              <a:fillRect/>
            </a:stretch>
          </a:blipFill>
        </p:spPr>
      </p:sp>
      <p:sp>
        <p:nvSpPr>
          <p:cNvPr id="3" name="Freeform 3"/>
          <p:cNvSpPr/>
          <p:nvPr/>
        </p:nvSpPr>
        <p:spPr>
          <a:xfrm>
            <a:off x="8633812" y="2032284"/>
            <a:ext cx="8815496" cy="5994538"/>
          </a:xfrm>
          <a:custGeom>
            <a:avLst/>
            <a:gdLst/>
            <a:ahLst/>
            <a:cxnLst/>
            <a:rect l="l" t="t" r="r" b="b"/>
            <a:pathLst>
              <a:path w="8815496" h="5994538">
                <a:moveTo>
                  <a:pt x="0" y="0"/>
                </a:moveTo>
                <a:lnTo>
                  <a:pt x="8815496" y="0"/>
                </a:lnTo>
                <a:lnTo>
                  <a:pt x="8815496" y="5994538"/>
                </a:lnTo>
                <a:lnTo>
                  <a:pt x="0" y="5994538"/>
                </a:lnTo>
                <a:lnTo>
                  <a:pt x="0" y="0"/>
                </a:lnTo>
                <a:close/>
              </a:path>
            </a:pathLst>
          </a:custGeom>
          <a:blipFill>
            <a:blip r:embed="rId3"/>
            <a:stretch>
              <a:fillRect/>
            </a:stretch>
          </a:blipFill>
        </p:spPr>
      </p:sp>
      <p:sp>
        <p:nvSpPr>
          <p:cNvPr id="4" name="TextBox 4"/>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Abril Fatface"/>
                <a:ea typeface="Abril Fatface"/>
                <a:cs typeface="Abril Fatface"/>
                <a:sym typeface="Abril Fatface"/>
              </a:rPr>
              <a:t>7</a:t>
            </a:r>
          </a:p>
        </p:txBody>
      </p:sp>
      <p:sp>
        <p:nvSpPr>
          <p:cNvPr id="5" name="TextBox 5"/>
          <p:cNvSpPr txBox="1"/>
          <p:nvPr/>
        </p:nvSpPr>
        <p:spPr>
          <a:xfrm>
            <a:off x="3243104" y="419919"/>
            <a:ext cx="11801792" cy="1129814"/>
          </a:xfrm>
          <a:prstGeom prst="rect">
            <a:avLst/>
          </a:prstGeom>
        </p:spPr>
        <p:txBody>
          <a:bodyPr lIns="0" tIns="0" rIns="0" bIns="0" rtlCol="0" anchor="t">
            <a:spAutoFit/>
          </a:bodyPr>
          <a:lstStyle/>
          <a:p>
            <a:pPr algn="ctr">
              <a:lnSpc>
                <a:spcPts val="9126"/>
              </a:lnSpc>
            </a:pPr>
            <a:r>
              <a:rPr lang="en-US" sz="6519">
                <a:solidFill>
                  <a:srgbClr val="000000"/>
                </a:solidFill>
                <a:latin typeface="Bobby Jones"/>
                <a:ea typeface="Bobby Jones"/>
                <a:cs typeface="Bobby Jones"/>
                <a:sym typeface="Bobby Jones"/>
              </a:rPr>
              <a:t>VERİ SETİNDEN ÖRNEK GÖRÜNTÜLER</a:t>
            </a:r>
          </a:p>
        </p:txBody>
      </p:sp>
      <p:sp>
        <p:nvSpPr>
          <p:cNvPr id="6" name="TextBox 6"/>
          <p:cNvSpPr txBox="1"/>
          <p:nvPr/>
        </p:nvSpPr>
        <p:spPr>
          <a:xfrm>
            <a:off x="2889233" y="8210706"/>
            <a:ext cx="3435509" cy="900113"/>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NORMAL</a:t>
            </a:r>
          </a:p>
        </p:txBody>
      </p:sp>
      <p:sp>
        <p:nvSpPr>
          <p:cNvPr id="7" name="TextBox 7"/>
          <p:cNvSpPr txBox="1"/>
          <p:nvPr/>
        </p:nvSpPr>
        <p:spPr>
          <a:xfrm>
            <a:off x="11150600" y="8210706"/>
            <a:ext cx="3894296" cy="900113"/>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PNÖMONİ</a:t>
            </a:r>
          </a:p>
        </p:txBody>
      </p:sp>
      <p:sp>
        <p:nvSpPr>
          <p:cNvPr id="8" name="Freeform 8"/>
          <p:cNvSpPr/>
          <p:nvPr/>
        </p:nvSpPr>
        <p:spPr>
          <a:xfrm>
            <a:off x="-112572" y="-155749"/>
            <a:ext cx="2489544" cy="2695373"/>
          </a:xfrm>
          <a:custGeom>
            <a:avLst/>
            <a:gdLst/>
            <a:ahLst/>
            <a:cxnLst/>
            <a:rect l="l" t="t" r="r" b="b"/>
            <a:pathLst>
              <a:path w="2489544" h="2695373">
                <a:moveTo>
                  <a:pt x="0" y="0"/>
                </a:moveTo>
                <a:lnTo>
                  <a:pt x="2489544" y="0"/>
                </a:lnTo>
                <a:lnTo>
                  <a:pt x="2489544" y="2695373"/>
                </a:lnTo>
                <a:lnTo>
                  <a:pt x="0" y="26953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FC1D0"/>
        </a:solidFill>
        <a:effectLst/>
      </p:bgPr>
    </p:bg>
    <p:spTree>
      <p:nvGrpSpPr>
        <p:cNvPr id="1" name=""/>
        <p:cNvGrpSpPr/>
        <p:nvPr/>
      </p:nvGrpSpPr>
      <p:grpSpPr>
        <a:xfrm>
          <a:off x="0" y="0"/>
          <a:ext cx="0" cy="0"/>
          <a:chOff x="0" y="0"/>
          <a:chExt cx="0" cy="0"/>
        </a:xfrm>
      </p:grpSpPr>
      <p:sp>
        <p:nvSpPr>
          <p:cNvPr id="2" name="Freeform 2"/>
          <p:cNvSpPr/>
          <p:nvPr/>
        </p:nvSpPr>
        <p:spPr>
          <a:xfrm>
            <a:off x="9144000" y="162589"/>
            <a:ext cx="9080779" cy="9961821"/>
          </a:xfrm>
          <a:custGeom>
            <a:avLst/>
            <a:gdLst/>
            <a:ahLst/>
            <a:cxnLst/>
            <a:rect l="l" t="t" r="r" b="b"/>
            <a:pathLst>
              <a:path w="9080779" h="9961821">
                <a:moveTo>
                  <a:pt x="0" y="0"/>
                </a:moveTo>
                <a:lnTo>
                  <a:pt x="9080779" y="0"/>
                </a:lnTo>
                <a:lnTo>
                  <a:pt x="9080779" y="9961822"/>
                </a:lnTo>
                <a:lnTo>
                  <a:pt x="0" y="9961822"/>
                </a:lnTo>
                <a:lnTo>
                  <a:pt x="0" y="0"/>
                </a:lnTo>
                <a:close/>
              </a:path>
            </a:pathLst>
          </a:custGeom>
          <a:blipFill>
            <a:blip r:embed="rId2"/>
            <a:stretch>
              <a:fillRect l="-2519" r="-2519"/>
            </a:stretch>
          </a:blipFill>
        </p:spPr>
      </p:sp>
      <p:sp>
        <p:nvSpPr>
          <p:cNvPr id="3" name="TextBox 3"/>
          <p:cNvSpPr txBox="1"/>
          <p:nvPr/>
        </p:nvSpPr>
        <p:spPr>
          <a:xfrm>
            <a:off x="239794" y="1248956"/>
            <a:ext cx="8811689" cy="9047617"/>
          </a:xfrm>
          <a:prstGeom prst="rect">
            <a:avLst/>
          </a:prstGeom>
        </p:spPr>
        <p:txBody>
          <a:bodyPr lIns="0" tIns="0" rIns="0" bIns="0" rtlCol="0" anchor="t">
            <a:spAutoFit/>
          </a:bodyPr>
          <a:lstStyle/>
          <a:p>
            <a:pPr algn="l">
              <a:lnSpc>
                <a:spcPts val="2874"/>
              </a:lnSpc>
            </a:pPr>
            <a:r>
              <a:rPr lang="en-US" sz="2053" b="1">
                <a:solidFill>
                  <a:srgbClr val="000000"/>
                </a:solidFill>
                <a:latin typeface="Livvic Bold"/>
                <a:ea typeface="Livvic Bold"/>
                <a:cs typeface="Livvic Bold"/>
                <a:sym typeface="Livvic Bold"/>
              </a:rPr>
              <a:t>1.Boyutlandırma:</a:t>
            </a:r>
          </a:p>
          <a:p>
            <a:pPr algn="l">
              <a:lnSpc>
                <a:spcPts val="2874"/>
              </a:lnSpc>
            </a:pPr>
            <a:r>
              <a:rPr lang="en-US" sz="2053">
                <a:solidFill>
                  <a:srgbClr val="000000"/>
                </a:solidFill>
                <a:latin typeface="Livvic"/>
                <a:ea typeface="Livvic"/>
                <a:cs typeface="Livvic"/>
                <a:sym typeface="Livvic"/>
              </a:rPr>
              <a:t>Tüm görüntüler sabit bir boyuta (150x150 piksel) yeniden boyutlandırıldı. Bu, hesaplama yükünü azaltırken modelin tüm verilerle uyumlu çalışmasını sağladı.</a:t>
            </a:r>
          </a:p>
          <a:p>
            <a:pPr algn="l">
              <a:lnSpc>
                <a:spcPts val="2874"/>
              </a:lnSpc>
            </a:pPr>
            <a:endParaRPr lang="en-US" sz="2053">
              <a:solidFill>
                <a:srgbClr val="000000"/>
              </a:solidFill>
              <a:latin typeface="Livvic"/>
              <a:ea typeface="Livvic"/>
              <a:cs typeface="Livvic"/>
              <a:sym typeface="Livvic"/>
            </a:endParaRPr>
          </a:p>
          <a:p>
            <a:pPr algn="l">
              <a:lnSpc>
                <a:spcPts val="2874"/>
              </a:lnSpc>
            </a:pPr>
            <a:r>
              <a:rPr lang="en-US" sz="2053" b="1">
                <a:solidFill>
                  <a:srgbClr val="000000"/>
                </a:solidFill>
                <a:latin typeface="Livvic Bold"/>
                <a:ea typeface="Livvic Bold"/>
                <a:cs typeface="Livvic Bold"/>
                <a:sym typeface="Livvic Bold"/>
              </a:rPr>
              <a:t>2.Normalizasyon:</a:t>
            </a:r>
          </a:p>
          <a:p>
            <a:pPr algn="l">
              <a:lnSpc>
                <a:spcPts val="2874"/>
              </a:lnSpc>
            </a:pPr>
            <a:r>
              <a:rPr lang="en-US" sz="2053">
                <a:solidFill>
                  <a:srgbClr val="000000"/>
                </a:solidFill>
                <a:latin typeface="Livvic"/>
                <a:ea typeface="Livvic"/>
                <a:cs typeface="Livvic"/>
                <a:sym typeface="Livvic"/>
              </a:rPr>
              <a:t>Piksel değerleri, [0, 1] aralığına ölçeklendi. Bu adım, modelin öğrenme sürecini hızlandırdı ve sayısal istikrarı artırdı.</a:t>
            </a:r>
          </a:p>
          <a:p>
            <a:pPr algn="l">
              <a:lnSpc>
                <a:spcPts val="2874"/>
              </a:lnSpc>
            </a:pPr>
            <a:endParaRPr lang="en-US" sz="2053">
              <a:solidFill>
                <a:srgbClr val="000000"/>
              </a:solidFill>
              <a:latin typeface="Livvic"/>
              <a:ea typeface="Livvic"/>
              <a:cs typeface="Livvic"/>
              <a:sym typeface="Livvic"/>
            </a:endParaRPr>
          </a:p>
          <a:p>
            <a:pPr algn="l">
              <a:lnSpc>
                <a:spcPts val="2874"/>
              </a:lnSpc>
            </a:pPr>
            <a:r>
              <a:rPr lang="en-US" sz="2053" b="1">
                <a:solidFill>
                  <a:srgbClr val="000000"/>
                </a:solidFill>
                <a:latin typeface="Livvic Bold"/>
                <a:ea typeface="Livvic Bold"/>
                <a:cs typeface="Livvic Bold"/>
                <a:sym typeface="Livvic Bold"/>
              </a:rPr>
              <a:t>3.Veri Ayrımı</a:t>
            </a:r>
          </a:p>
          <a:p>
            <a:pPr algn="l">
              <a:lnSpc>
                <a:spcPts val="2874"/>
              </a:lnSpc>
            </a:pPr>
            <a:r>
              <a:rPr lang="en-US" sz="2053">
                <a:solidFill>
                  <a:srgbClr val="000000"/>
                </a:solidFill>
                <a:latin typeface="Livvic"/>
                <a:ea typeface="Livvic"/>
                <a:cs typeface="Livvic"/>
                <a:sym typeface="Livvic"/>
              </a:rPr>
              <a:t>Veri seti, train ve test olarak halihazırda ayrılmıştı. Train verilerinin %80-%20 random ayrılması sağlanarak validation verisi oluşturulmuştur. </a:t>
            </a:r>
          </a:p>
          <a:p>
            <a:pPr algn="l">
              <a:lnSpc>
                <a:spcPts val="2874"/>
              </a:lnSpc>
            </a:pPr>
            <a:endParaRPr lang="en-US" sz="2053">
              <a:solidFill>
                <a:srgbClr val="000000"/>
              </a:solidFill>
              <a:latin typeface="Livvic"/>
              <a:ea typeface="Livvic"/>
              <a:cs typeface="Livvic"/>
              <a:sym typeface="Livvic"/>
            </a:endParaRPr>
          </a:p>
          <a:p>
            <a:pPr algn="l">
              <a:lnSpc>
                <a:spcPts val="2874"/>
              </a:lnSpc>
            </a:pPr>
            <a:r>
              <a:rPr lang="en-US" sz="2053" b="1">
                <a:solidFill>
                  <a:srgbClr val="000000"/>
                </a:solidFill>
                <a:latin typeface="Livvic Bold"/>
                <a:ea typeface="Livvic Bold"/>
                <a:cs typeface="Livvic Bold"/>
                <a:sym typeface="Livvic Bold"/>
              </a:rPr>
              <a:t>4.SMOTE</a:t>
            </a:r>
          </a:p>
          <a:p>
            <a:pPr algn="l">
              <a:lnSpc>
                <a:spcPts val="2874"/>
              </a:lnSpc>
            </a:pPr>
            <a:r>
              <a:rPr lang="en-US" sz="2053">
                <a:solidFill>
                  <a:srgbClr val="000000"/>
                </a:solidFill>
                <a:latin typeface="Livvic"/>
                <a:ea typeface="Livvic"/>
                <a:cs typeface="Livvic"/>
                <a:sym typeface="Livvic"/>
              </a:rPr>
              <a:t>Azınlık sınıfına (normal görüntü ) ait görüntüler, yeni sentetik örnekler üretilerek artırılmıştır (oversampling). Bu teknik, sınıflar arasındaki dengesizliği gidererek modelin her iki sınıfı da eşit öğrenmesini sağlamıştır.</a:t>
            </a:r>
          </a:p>
          <a:p>
            <a:pPr algn="l">
              <a:lnSpc>
                <a:spcPts val="2874"/>
              </a:lnSpc>
            </a:pPr>
            <a:endParaRPr lang="en-US" sz="2053">
              <a:solidFill>
                <a:srgbClr val="000000"/>
              </a:solidFill>
              <a:latin typeface="Livvic"/>
              <a:ea typeface="Livvic"/>
              <a:cs typeface="Livvic"/>
              <a:sym typeface="Livvic"/>
            </a:endParaRPr>
          </a:p>
          <a:p>
            <a:pPr algn="l">
              <a:lnSpc>
                <a:spcPts val="2874"/>
              </a:lnSpc>
            </a:pPr>
            <a:r>
              <a:rPr lang="en-US" sz="2053" b="1">
                <a:solidFill>
                  <a:srgbClr val="000000"/>
                </a:solidFill>
                <a:latin typeface="Livvic Bold"/>
                <a:ea typeface="Livvic Bold"/>
                <a:cs typeface="Livvic Bold"/>
                <a:sym typeface="Livvic Bold"/>
              </a:rPr>
              <a:t>5.Veri Artrırımı (Data Augumentation)</a:t>
            </a:r>
          </a:p>
          <a:p>
            <a:pPr algn="l">
              <a:lnSpc>
                <a:spcPts val="2874"/>
              </a:lnSpc>
            </a:pPr>
            <a:r>
              <a:rPr lang="en-US" sz="2053">
                <a:solidFill>
                  <a:srgbClr val="000000"/>
                </a:solidFill>
                <a:latin typeface="Livvic"/>
                <a:ea typeface="Livvic"/>
                <a:cs typeface="Livvic"/>
                <a:sym typeface="Livvic"/>
              </a:rPr>
              <a:t>Modellerinin genelleme yeteneğini artırmak için kullanılır. Veri artırımı, eğitim veri setine çeşitli dönüşümler uygulayarak daha fazla çeşitlilik yaratır. Bu, özellikle az sayıda veriyle çalışırken modelin aşırı öğrenmesini (overfitting) önlemek için önemlidir.Eğitim veri setindeki küçük varyasyonlara karşı modeli daha duyarlı hale getirir.</a:t>
            </a:r>
          </a:p>
          <a:p>
            <a:pPr algn="l">
              <a:lnSpc>
                <a:spcPts val="2874"/>
              </a:lnSpc>
            </a:pPr>
            <a:endParaRPr lang="en-US" sz="2053">
              <a:solidFill>
                <a:srgbClr val="000000"/>
              </a:solidFill>
              <a:latin typeface="Livvic"/>
              <a:ea typeface="Livvic"/>
              <a:cs typeface="Livvic"/>
              <a:sym typeface="Livvic"/>
            </a:endParaRPr>
          </a:p>
        </p:txBody>
      </p:sp>
      <p:sp>
        <p:nvSpPr>
          <p:cNvPr id="4" name="TextBox 4"/>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Abril Fatface"/>
                <a:ea typeface="Abril Fatface"/>
                <a:cs typeface="Abril Fatface"/>
                <a:sym typeface="Abril Fatface"/>
              </a:rPr>
              <a:t>8</a:t>
            </a:r>
          </a:p>
        </p:txBody>
      </p:sp>
      <p:sp>
        <p:nvSpPr>
          <p:cNvPr id="5" name="TextBox 5"/>
          <p:cNvSpPr txBox="1"/>
          <p:nvPr/>
        </p:nvSpPr>
        <p:spPr>
          <a:xfrm>
            <a:off x="-752032" y="664"/>
            <a:ext cx="10529941" cy="1286392"/>
          </a:xfrm>
          <a:prstGeom prst="rect">
            <a:avLst/>
          </a:prstGeom>
        </p:spPr>
        <p:txBody>
          <a:bodyPr lIns="0" tIns="0" rIns="0" bIns="0" rtlCol="0" anchor="t">
            <a:spAutoFit/>
          </a:bodyPr>
          <a:lstStyle/>
          <a:p>
            <a:pPr algn="ctr">
              <a:lnSpc>
                <a:spcPts val="10365"/>
              </a:lnSpc>
            </a:pPr>
            <a:r>
              <a:rPr lang="en-US" sz="7404">
                <a:solidFill>
                  <a:srgbClr val="000000"/>
                </a:solidFill>
                <a:latin typeface="Bobby Jones"/>
                <a:ea typeface="Bobby Jones"/>
                <a:cs typeface="Bobby Jones"/>
                <a:sym typeface="Bobby Jones"/>
              </a:rPr>
              <a:t>VERİ ÖN İŞLEME ADIMI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713D3D"/>
        </a:solidFill>
        <a:effectLst/>
      </p:bgPr>
    </p:bg>
    <p:spTree>
      <p:nvGrpSpPr>
        <p:cNvPr id="1" name=""/>
        <p:cNvGrpSpPr/>
        <p:nvPr/>
      </p:nvGrpSpPr>
      <p:grpSpPr>
        <a:xfrm>
          <a:off x="0" y="0"/>
          <a:ext cx="0" cy="0"/>
          <a:chOff x="0" y="0"/>
          <a:chExt cx="0" cy="0"/>
        </a:xfrm>
      </p:grpSpPr>
      <p:sp>
        <p:nvSpPr>
          <p:cNvPr id="2" name="TextBox 2"/>
          <p:cNvSpPr txBox="1"/>
          <p:nvPr/>
        </p:nvSpPr>
        <p:spPr>
          <a:xfrm>
            <a:off x="9136182" y="4642802"/>
            <a:ext cx="9525" cy="896620"/>
          </a:xfrm>
          <a:prstGeom prst="rect">
            <a:avLst/>
          </a:prstGeom>
        </p:spPr>
        <p:txBody>
          <a:bodyPr lIns="0" tIns="0" rIns="0" bIns="0" rtlCol="0" anchor="t">
            <a:spAutoFit/>
          </a:bodyPr>
          <a:lstStyle/>
          <a:p>
            <a:pPr algn="ctr">
              <a:lnSpc>
                <a:spcPts val="7279"/>
              </a:lnSpc>
            </a:pPr>
            <a:endParaRPr/>
          </a:p>
        </p:txBody>
      </p:sp>
      <p:sp>
        <p:nvSpPr>
          <p:cNvPr id="3" name="TextBox 3"/>
          <p:cNvSpPr txBox="1"/>
          <p:nvPr/>
        </p:nvSpPr>
        <p:spPr>
          <a:xfrm>
            <a:off x="347992" y="2157827"/>
            <a:ext cx="9012306" cy="7897550"/>
          </a:xfrm>
          <a:prstGeom prst="rect">
            <a:avLst/>
          </a:prstGeom>
        </p:spPr>
        <p:txBody>
          <a:bodyPr lIns="0" tIns="0" rIns="0" bIns="0" rtlCol="0" anchor="t">
            <a:spAutoFit/>
          </a:bodyPr>
          <a:lstStyle/>
          <a:p>
            <a:pPr algn="l">
              <a:lnSpc>
                <a:spcPts val="2971"/>
              </a:lnSpc>
              <a:spcBef>
                <a:spcPct val="0"/>
              </a:spcBef>
            </a:pPr>
            <a:r>
              <a:rPr lang="en-US" sz="2122" b="1">
                <a:solidFill>
                  <a:srgbClr val="EFE7DD"/>
                </a:solidFill>
                <a:latin typeface="Livvic Bold"/>
                <a:ea typeface="Livvic Bold"/>
                <a:cs typeface="Livvic Bold"/>
                <a:sym typeface="Livvic Bold"/>
              </a:rPr>
              <a:t>Giriş Katmanı:</a:t>
            </a:r>
          </a:p>
          <a:p>
            <a:pPr algn="l">
              <a:lnSpc>
                <a:spcPts val="2971"/>
              </a:lnSpc>
              <a:spcBef>
                <a:spcPct val="0"/>
              </a:spcBef>
            </a:pPr>
            <a:r>
              <a:rPr lang="en-US" sz="2122">
                <a:solidFill>
                  <a:srgbClr val="EFE7DD"/>
                </a:solidFill>
                <a:latin typeface="Livvic"/>
                <a:ea typeface="Livvic"/>
                <a:cs typeface="Livvic"/>
                <a:sym typeface="Livvic"/>
              </a:rPr>
              <a:t>Boyut: 150x150 piksel boyutunda gri tonlamalı (tek kanallı) görüntüleri kabul eder.</a:t>
            </a:r>
          </a:p>
          <a:p>
            <a:pPr algn="l">
              <a:lnSpc>
                <a:spcPts val="2971"/>
              </a:lnSpc>
              <a:spcBef>
                <a:spcPct val="0"/>
              </a:spcBef>
            </a:pPr>
            <a:r>
              <a:rPr lang="en-US" sz="2122">
                <a:solidFill>
                  <a:srgbClr val="EFE7DD"/>
                </a:solidFill>
                <a:latin typeface="Livvic"/>
                <a:ea typeface="Livvic"/>
                <a:cs typeface="Livvic"/>
                <a:sym typeface="Livvic"/>
              </a:rPr>
              <a:t>Görüntüleri modelin analiz edebilmesi için uygun formata dönüştürür.</a:t>
            </a:r>
          </a:p>
          <a:p>
            <a:pPr algn="l">
              <a:lnSpc>
                <a:spcPts val="2971"/>
              </a:lnSpc>
              <a:spcBef>
                <a:spcPct val="0"/>
              </a:spcBef>
            </a:pPr>
            <a:endParaRPr lang="en-US" sz="2122">
              <a:solidFill>
                <a:srgbClr val="EFE7DD"/>
              </a:solidFill>
              <a:latin typeface="Livvic"/>
              <a:ea typeface="Livvic"/>
              <a:cs typeface="Livvic"/>
              <a:sym typeface="Livvic"/>
            </a:endParaRPr>
          </a:p>
          <a:p>
            <a:pPr algn="l">
              <a:lnSpc>
                <a:spcPts val="2971"/>
              </a:lnSpc>
              <a:spcBef>
                <a:spcPct val="0"/>
              </a:spcBef>
            </a:pPr>
            <a:r>
              <a:rPr lang="en-US" sz="2122" b="1">
                <a:solidFill>
                  <a:srgbClr val="EFE7DD"/>
                </a:solidFill>
                <a:latin typeface="Livvic Bold"/>
                <a:ea typeface="Livvic Bold"/>
                <a:cs typeface="Livvic Bold"/>
                <a:sym typeface="Livvic Bold"/>
              </a:rPr>
              <a:t>Evrişim Katmanları (Convolutional Layers):</a:t>
            </a:r>
          </a:p>
          <a:p>
            <a:pPr algn="l">
              <a:lnSpc>
                <a:spcPts val="2971"/>
              </a:lnSpc>
              <a:spcBef>
                <a:spcPct val="0"/>
              </a:spcBef>
            </a:pPr>
            <a:r>
              <a:rPr lang="en-US" sz="2122">
                <a:solidFill>
                  <a:srgbClr val="EFE7DD"/>
                </a:solidFill>
                <a:latin typeface="Livvic"/>
                <a:ea typeface="Livvic"/>
                <a:cs typeface="Livvic"/>
                <a:sym typeface="Livvic"/>
              </a:rPr>
              <a:t>Görüntülerdeki temel özellikleri (kenarlar, dokular, desenler) çıkarmak için kullanılır.</a:t>
            </a:r>
          </a:p>
          <a:p>
            <a:pPr algn="l">
              <a:lnSpc>
                <a:spcPts val="2971"/>
              </a:lnSpc>
              <a:spcBef>
                <a:spcPct val="0"/>
              </a:spcBef>
            </a:pPr>
            <a:r>
              <a:rPr lang="en-US" sz="2122">
                <a:solidFill>
                  <a:srgbClr val="EFE7DD"/>
                </a:solidFill>
                <a:latin typeface="Livvic"/>
                <a:ea typeface="Livvic"/>
                <a:cs typeface="Livvic"/>
                <a:sym typeface="Livvic"/>
              </a:rPr>
              <a:t>3x3 filtre boyutu kullanılmıştır ve katman sayısı kademeli olarak artırılmıştır (32, 64 ve 128 filtre).</a:t>
            </a:r>
          </a:p>
          <a:p>
            <a:pPr algn="l">
              <a:lnSpc>
                <a:spcPts val="2971"/>
              </a:lnSpc>
              <a:spcBef>
                <a:spcPct val="0"/>
              </a:spcBef>
            </a:pPr>
            <a:r>
              <a:rPr lang="en-US" sz="2122">
                <a:solidFill>
                  <a:srgbClr val="EFE7DD"/>
                </a:solidFill>
                <a:latin typeface="Livvic"/>
                <a:ea typeface="Livvic"/>
                <a:cs typeface="Livvic"/>
                <a:sym typeface="Livvic"/>
              </a:rPr>
              <a:t>Bu katmanlar, düşük seviyeli özelliklerden yüksek seviyeli özelliklere doğru ilerler.</a:t>
            </a:r>
          </a:p>
          <a:p>
            <a:pPr algn="l">
              <a:lnSpc>
                <a:spcPts val="2971"/>
              </a:lnSpc>
              <a:spcBef>
                <a:spcPct val="0"/>
              </a:spcBef>
            </a:pPr>
            <a:endParaRPr lang="en-US" sz="2122">
              <a:solidFill>
                <a:srgbClr val="EFE7DD"/>
              </a:solidFill>
              <a:latin typeface="Livvic"/>
              <a:ea typeface="Livvic"/>
              <a:cs typeface="Livvic"/>
              <a:sym typeface="Livvic"/>
            </a:endParaRPr>
          </a:p>
          <a:p>
            <a:pPr algn="l">
              <a:lnSpc>
                <a:spcPts val="2971"/>
              </a:lnSpc>
              <a:spcBef>
                <a:spcPct val="0"/>
              </a:spcBef>
            </a:pPr>
            <a:r>
              <a:rPr lang="en-US" sz="2122" b="1">
                <a:solidFill>
                  <a:srgbClr val="EFE7DD"/>
                </a:solidFill>
                <a:latin typeface="Livvic Bold"/>
                <a:ea typeface="Livvic Bold"/>
                <a:cs typeface="Livvic Bold"/>
                <a:sym typeface="Livvic Bold"/>
              </a:rPr>
              <a:t>ReLU (Rectified Linear Unit) Aktivasyon Katmanları:</a:t>
            </a:r>
          </a:p>
          <a:p>
            <a:pPr algn="l">
              <a:lnSpc>
                <a:spcPts val="2971"/>
              </a:lnSpc>
              <a:spcBef>
                <a:spcPct val="0"/>
              </a:spcBef>
            </a:pPr>
            <a:r>
              <a:rPr lang="en-US" sz="2122">
                <a:solidFill>
                  <a:srgbClr val="EFE7DD"/>
                </a:solidFill>
                <a:latin typeface="Livvic"/>
                <a:ea typeface="Livvic"/>
                <a:cs typeface="Livvic"/>
                <a:sym typeface="Livvic"/>
              </a:rPr>
              <a:t>Negatif değerleri sıfıra çeker ve doğrusal olmayan dönüşümler sağlar.</a:t>
            </a:r>
          </a:p>
          <a:p>
            <a:pPr algn="l">
              <a:lnSpc>
                <a:spcPts val="2971"/>
              </a:lnSpc>
              <a:spcBef>
                <a:spcPct val="0"/>
              </a:spcBef>
            </a:pPr>
            <a:r>
              <a:rPr lang="en-US" sz="2122">
                <a:solidFill>
                  <a:srgbClr val="EFE7DD"/>
                </a:solidFill>
                <a:latin typeface="Livvic"/>
                <a:ea typeface="Livvic"/>
                <a:cs typeface="Livvic"/>
                <a:sym typeface="Livvic"/>
              </a:rPr>
              <a:t>Modelin daha karmaşık ilişkileri öğrenmesini sağlar.</a:t>
            </a:r>
          </a:p>
          <a:p>
            <a:pPr algn="l">
              <a:lnSpc>
                <a:spcPts val="2971"/>
              </a:lnSpc>
              <a:spcBef>
                <a:spcPct val="0"/>
              </a:spcBef>
            </a:pPr>
            <a:endParaRPr lang="en-US" sz="2122">
              <a:solidFill>
                <a:srgbClr val="EFE7DD"/>
              </a:solidFill>
              <a:latin typeface="Livvic"/>
              <a:ea typeface="Livvic"/>
              <a:cs typeface="Livvic"/>
              <a:sym typeface="Livvic"/>
            </a:endParaRPr>
          </a:p>
          <a:p>
            <a:pPr algn="l">
              <a:lnSpc>
                <a:spcPts val="2971"/>
              </a:lnSpc>
              <a:spcBef>
                <a:spcPct val="0"/>
              </a:spcBef>
            </a:pPr>
            <a:r>
              <a:rPr lang="en-US" sz="2122" b="1">
                <a:solidFill>
                  <a:srgbClr val="EFE7DD"/>
                </a:solidFill>
                <a:latin typeface="Livvic Bold"/>
                <a:ea typeface="Livvic Bold"/>
                <a:cs typeface="Livvic Bold"/>
                <a:sym typeface="Livvic Bold"/>
              </a:rPr>
              <a:t>Havuzlama Katmanları (Pooling Layers):</a:t>
            </a:r>
          </a:p>
          <a:p>
            <a:pPr algn="l">
              <a:lnSpc>
                <a:spcPts val="2971"/>
              </a:lnSpc>
              <a:spcBef>
                <a:spcPct val="0"/>
              </a:spcBef>
            </a:pPr>
            <a:r>
              <a:rPr lang="en-US" sz="2122">
                <a:solidFill>
                  <a:srgbClr val="EFE7DD"/>
                </a:solidFill>
                <a:latin typeface="Livvic"/>
                <a:ea typeface="Livvic"/>
                <a:cs typeface="Livvic"/>
                <a:sym typeface="Livvic"/>
              </a:rPr>
              <a:t>Maksimum Havuzlama (MaxPooling): Özellik haritalarının boyutunu küçültür, hesaplama yükünü azaltır ve önemli bilgileri korur.</a:t>
            </a:r>
          </a:p>
          <a:p>
            <a:pPr algn="l">
              <a:lnSpc>
                <a:spcPts val="2971"/>
              </a:lnSpc>
              <a:spcBef>
                <a:spcPct val="0"/>
              </a:spcBef>
            </a:pPr>
            <a:r>
              <a:rPr lang="en-US" sz="2122">
                <a:solidFill>
                  <a:srgbClr val="EFE7DD"/>
                </a:solidFill>
                <a:latin typeface="Livvic"/>
                <a:ea typeface="Livvic"/>
                <a:cs typeface="Livvic"/>
                <a:sym typeface="Livvic"/>
              </a:rPr>
              <a:t>Her havuzlama işleminde özellik haritalarının boyutu yarıya iner.</a:t>
            </a:r>
          </a:p>
        </p:txBody>
      </p:sp>
      <p:sp>
        <p:nvSpPr>
          <p:cNvPr id="4" name="Freeform 4"/>
          <p:cNvSpPr/>
          <p:nvPr/>
        </p:nvSpPr>
        <p:spPr>
          <a:xfrm>
            <a:off x="9273072" y="1870556"/>
            <a:ext cx="10324633" cy="7601451"/>
          </a:xfrm>
          <a:custGeom>
            <a:avLst/>
            <a:gdLst/>
            <a:ahLst/>
            <a:cxnLst/>
            <a:rect l="l" t="t" r="r" b="b"/>
            <a:pathLst>
              <a:path w="10324633" h="7601451">
                <a:moveTo>
                  <a:pt x="0" y="0"/>
                </a:moveTo>
                <a:lnTo>
                  <a:pt x="10324632" y="0"/>
                </a:lnTo>
                <a:lnTo>
                  <a:pt x="10324632" y="7601451"/>
                </a:lnTo>
                <a:lnTo>
                  <a:pt x="0" y="7601451"/>
                </a:lnTo>
                <a:lnTo>
                  <a:pt x="0" y="0"/>
                </a:lnTo>
                <a:close/>
              </a:path>
            </a:pathLst>
          </a:custGeom>
          <a:blipFill>
            <a:blip r:embed="rId2"/>
            <a:stretch>
              <a:fillRect l="-1948" r="-1948" b="-48348"/>
            </a:stretch>
          </a:blipFill>
        </p:spPr>
      </p:sp>
      <p:sp>
        <p:nvSpPr>
          <p:cNvPr id="5" name="TextBox 5"/>
          <p:cNvSpPr txBox="1"/>
          <p:nvPr/>
        </p:nvSpPr>
        <p:spPr>
          <a:xfrm>
            <a:off x="17259300" y="9220200"/>
            <a:ext cx="152400" cy="190500"/>
          </a:xfrm>
          <a:prstGeom prst="rect">
            <a:avLst/>
          </a:prstGeom>
        </p:spPr>
        <p:txBody>
          <a:bodyPr wrap="none" lIns="0" tIns="0" rIns="0" bIns="0" rtlCol="0" anchor="t">
            <a:spAutoFit/>
          </a:bodyPr>
          <a:lstStyle/>
          <a:p>
            <a:pPr algn="ctr">
              <a:lnSpc>
                <a:spcPts val="2800"/>
              </a:lnSpc>
              <a:spcBef>
                <a:spcPct val="0"/>
              </a:spcBef>
            </a:pPr>
            <a:r>
              <a:rPr lang="en-US" sz="2000">
                <a:solidFill>
                  <a:srgbClr val="EFE7DD"/>
                </a:solidFill>
                <a:latin typeface="Abril Fatface"/>
                <a:ea typeface="Abril Fatface"/>
                <a:cs typeface="Abril Fatface"/>
                <a:sym typeface="Abril Fatface"/>
              </a:rPr>
              <a:t>9</a:t>
            </a:r>
          </a:p>
        </p:txBody>
      </p:sp>
      <p:sp>
        <p:nvSpPr>
          <p:cNvPr id="6" name="TextBox 6"/>
          <p:cNvSpPr txBox="1"/>
          <p:nvPr/>
        </p:nvSpPr>
        <p:spPr>
          <a:xfrm>
            <a:off x="260766" y="-190500"/>
            <a:ext cx="17785782" cy="1585594"/>
          </a:xfrm>
          <a:prstGeom prst="rect">
            <a:avLst/>
          </a:prstGeom>
        </p:spPr>
        <p:txBody>
          <a:bodyPr lIns="0" tIns="0" rIns="0" bIns="0" rtlCol="0" anchor="t">
            <a:spAutoFit/>
          </a:bodyPr>
          <a:lstStyle/>
          <a:p>
            <a:pPr algn="ctr">
              <a:lnSpc>
                <a:spcPts val="12880"/>
              </a:lnSpc>
            </a:pPr>
            <a:r>
              <a:rPr lang="en-US" sz="9200">
                <a:solidFill>
                  <a:srgbClr val="EFE7DD"/>
                </a:solidFill>
                <a:latin typeface="Bobby Jones"/>
                <a:ea typeface="Bobby Jones"/>
                <a:cs typeface="Bobby Jones"/>
                <a:sym typeface="Bobby Jones"/>
              </a:rPr>
              <a:t>4.DERİN ÖĞRENME MODELİ - cnn</a:t>
            </a:r>
          </a:p>
        </p:txBody>
      </p:sp>
      <p:sp>
        <p:nvSpPr>
          <p:cNvPr id="7" name="TextBox 7"/>
          <p:cNvSpPr txBox="1"/>
          <p:nvPr/>
        </p:nvSpPr>
        <p:spPr>
          <a:xfrm>
            <a:off x="-2765881" y="1309369"/>
            <a:ext cx="12268800" cy="688974"/>
          </a:xfrm>
          <a:prstGeom prst="rect">
            <a:avLst/>
          </a:prstGeom>
        </p:spPr>
        <p:txBody>
          <a:bodyPr lIns="0" tIns="0" rIns="0" bIns="0" rtlCol="0" anchor="t">
            <a:spAutoFit/>
          </a:bodyPr>
          <a:lstStyle/>
          <a:p>
            <a:pPr algn="ctr">
              <a:lnSpc>
                <a:spcPts val="5600"/>
              </a:lnSpc>
            </a:pPr>
            <a:r>
              <a:rPr lang="en-US" sz="4000" b="1">
                <a:solidFill>
                  <a:srgbClr val="EFE7DD"/>
                </a:solidFill>
                <a:latin typeface="DejaVu Serif Bold"/>
                <a:ea typeface="DejaVu Serif Bold"/>
                <a:cs typeface="DejaVu Serif Bold"/>
                <a:sym typeface="DejaVu Serif Bold"/>
              </a:rPr>
              <a:t>Katmanlar ve İşlevleri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1235</Words>
  <Application>Microsoft Office PowerPoint</Application>
  <PresentationFormat>Özel</PresentationFormat>
  <Paragraphs>152</Paragraphs>
  <Slides>16</Slides>
  <Notes>0</Notes>
  <HiddenSlides>0</HiddenSlides>
  <MMClips>0</MMClips>
  <ScaleCrop>false</ScaleCrop>
  <HeadingPairs>
    <vt:vector size="6" baseType="variant">
      <vt:variant>
        <vt:lpstr>Kullanılan Yazı Tipleri</vt:lpstr>
      </vt:variant>
      <vt:variant>
        <vt:i4>8</vt:i4>
      </vt:variant>
      <vt:variant>
        <vt:lpstr>Tema</vt:lpstr>
      </vt:variant>
      <vt:variant>
        <vt:i4>1</vt:i4>
      </vt:variant>
      <vt:variant>
        <vt:lpstr>Slayt Başlıkları</vt:lpstr>
      </vt:variant>
      <vt:variant>
        <vt:i4>16</vt:i4>
      </vt:variant>
    </vt:vector>
  </HeadingPairs>
  <TitlesOfParts>
    <vt:vector size="25" baseType="lpstr">
      <vt:lpstr>Arial</vt:lpstr>
      <vt:lpstr>Bobby Jones</vt:lpstr>
      <vt:lpstr>Calibri</vt:lpstr>
      <vt:lpstr>Livvic</vt:lpstr>
      <vt:lpstr>Arimo Bold</vt:lpstr>
      <vt:lpstr>Abril Fatface</vt:lpstr>
      <vt:lpstr>Livvic Bold</vt:lpstr>
      <vt:lpstr>DejaVu Serif Bold</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AKCİĞER GÖRÜNTÜLERİNDEN CNN MODELİ KULLANARAK PNÖMONİ TESPİTİ</dc:title>
  <cp:lastModifiedBy>YAREN YALINBAŞ</cp:lastModifiedBy>
  <cp:revision>2</cp:revision>
  <dcterms:created xsi:type="dcterms:W3CDTF">2006-08-16T00:00:00Z</dcterms:created>
  <dcterms:modified xsi:type="dcterms:W3CDTF">2024-12-01T18:17:41Z</dcterms:modified>
  <dc:identifier>DAGX-wjrGHM</dc:identifier>
</cp:coreProperties>
</file>